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2" roundtripDataSignature="AMtx7mgbaV76GG0tHTcfYniWaTpEuiNH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94676"/>
  </p:normalViewPr>
  <p:slideViewPr>
    <p:cSldViewPr snapToGrid="0" snapToObjects="1">
      <p:cViewPr varScale="1">
        <p:scale>
          <a:sx n="110" d="100"/>
          <a:sy n="110" d="100"/>
        </p:scale>
        <p:origin x="19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9" name="Google Shape;17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4" name="Google Shape;21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4" name="Google Shape;23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4" name="Google Shape;24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2" name="Google Shape;25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c73c537dac_2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3" name="Google Shape;263;gc73c537dac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c73c537dac_2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4" name="Google Shape;274;gc73c537dac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c73c537dac_2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0" name="Google Shape;280;gc73c537dac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c73c537dac_2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6" name="Google Shape;286;gc73c537dac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c73c537dac_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c73c537dac_2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c73c537dac_2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c73c537dac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c73c537dac_2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c73c537dac_2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c73c537dac_2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8" name="Google Shape;308;gc73c537dac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c73c537dac_2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c73c537dac_2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c73c537dac_2_1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c73c537dac_2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c73c537dac_2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c73c537dac_2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c73c537dac_2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c73c537dac_2_1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c73c537dac_2_1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5" name="Google Shape;345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6" name="Google Shape;35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c73c537dac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c73c537dac_2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gc73c537dac_2_1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c73c537dac_2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c73c537dac_2_1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gc73c537dac_2_1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c73c537dac_2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c73c537dac_2_1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gc73c537dac_2_1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c73c537dac_2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c73c537dac_2_1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gc73c537dac_2_1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7" name="Google Shape;39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8" name="Google Shape;40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5" name="Google Shape;41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6" name="Google Shape;42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" name="Google Shape;14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51" name="Google Shape;15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0" name="Google Shape;16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7" name="Google Shape;16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0" name="Google Shape;30;p2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2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2" name="Google Shape;32;p2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www.theafricareport.com/64063/african-banks-may-wait-til-2024-to-return-to-pre-crisis-revenues-ifc/" TargetMode="External"/><Relationship Id="rId7" Type="http://schemas.openxmlformats.org/officeDocument/2006/relationships/hyperlink" Target="https://www.acfcs.org/special-atii-report-crypto-transactions-and-human-trafficking-a-non-traditional-investigation-perspective-for-traditional-financial-institutions/" TargetMode="Externa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hyperlink" Target="https://www.housingwire.com/articles/mortgage-delinquencies-are-declining-but-a-rise-is-coming/" TargetMode="External"/><Relationship Id="rId5" Type="http://schemas.openxmlformats.org/officeDocument/2006/relationships/hyperlink" Target="https://www.cbc.ca/news/gopublic/wire-transfer-fraud-1.5917139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hyperlink" Target="https://www.bankingexchange.com/news-feed/item/8593-online-banking-shift-leads-to-significant-uptick-in-frau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1" descr="A close - up of a fir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t="2763" b="723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/>
          <p:nvPr/>
        </p:nvSpPr>
        <p:spPr>
          <a:xfrm>
            <a:off x="0" y="2207602"/>
            <a:ext cx="12191999" cy="316214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4509"/>
                </a:srgbClr>
              </a:gs>
              <a:gs pos="50000">
                <a:srgbClr val="000000">
                  <a:alpha val="29411"/>
                </a:srgbClr>
              </a:gs>
              <a:gs pos="75000">
                <a:srgbClr val="000000">
                  <a:alpha val="14509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2097137" y="0"/>
            <a:ext cx="10094863" cy="6858000"/>
          </a:xfrm>
          <a:prstGeom prst="rect">
            <a:avLst/>
          </a:prstGeom>
          <a:solidFill>
            <a:srgbClr val="0C0C0C">
              <a:alpha val="674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-8240" y="0"/>
            <a:ext cx="2106902" cy="6858000"/>
          </a:xfrm>
          <a:prstGeom prst="rect">
            <a:avLst/>
          </a:prstGeom>
          <a:solidFill>
            <a:srgbClr val="0C0C0C">
              <a:alpha val="8823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"/>
          <p:cNvSpPr txBox="1">
            <a:spLocks noGrp="1"/>
          </p:cNvSpPr>
          <p:nvPr>
            <p:ph type="ctrTitle"/>
          </p:nvPr>
        </p:nvSpPr>
        <p:spPr>
          <a:xfrm>
            <a:off x="3166533" y="1968991"/>
            <a:ext cx="5858934" cy="229206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</a:pPr>
            <a:r>
              <a:rPr lang="en-US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 to </a:t>
            </a:r>
            <a:r>
              <a:rPr lang="en-US" sz="5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Shift &amp; Concept Drift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 txBox="1">
            <a:spLocks noGrp="1"/>
          </p:cNvSpPr>
          <p:nvPr>
            <p:ph type="subTitle" idx="1"/>
          </p:nvPr>
        </p:nvSpPr>
        <p:spPr>
          <a:xfrm>
            <a:off x="3166532" y="4363827"/>
            <a:ext cx="6928331" cy="167293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Mehdi Ataei – Vector Institute &amp; University of Toronto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Ali Pesaranghader – CIBC Data Science &amp; AI Research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March 26, 2021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" name="Google Shape;96;p1"/>
          <p:cNvGrpSpPr/>
          <p:nvPr/>
        </p:nvGrpSpPr>
        <p:grpSpPr>
          <a:xfrm>
            <a:off x="481496" y="5369748"/>
            <a:ext cx="1127430" cy="1145045"/>
            <a:chOff x="307958" y="4212530"/>
            <a:chExt cx="1440000" cy="1462498"/>
          </a:xfrm>
        </p:grpSpPr>
        <p:pic>
          <p:nvPicPr>
            <p:cNvPr id="97" name="Google Shape;97;p1" descr="Graphical user interface&#10;&#10;Description automatically generated with medium confidenc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7958" y="4212530"/>
              <a:ext cx="1440000" cy="594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" descr="A picture containing graphical user interface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07958" y="5064468"/>
              <a:ext cx="1440000" cy="6105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How to approach data shift?</a:t>
            </a:r>
            <a:endParaRPr/>
          </a:p>
        </p:txBody>
      </p:sp>
      <p:sp>
        <p:nvSpPr>
          <p:cNvPr id="182" name="Google Shape;182;p3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Reactive</a:t>
            </a:r>
            <a:endParaRPr/>
          </a:p>
        </p:txBody>
      </p:sp>
      <p:sp>
        <p:nvSpPr>
          <p:cNvPr id="183" name="Google Shape;183;p3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React once something happened</a:t>
            </a: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Transfer learning (reusing old models)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Adaptive learning (efficiently retraining)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Statistical correction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It is easier but more risky</a:t>
            </a: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Proactive</a:t>
            </a:r>
            <a:endParaRPr/>
          </a:p>
        </p:txBody>
      </p:sp>
      <p:sp>
        <p:nvSpPr>
          <p:cNvPr id="185" name="Google Shape;185;p3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React before something happens</a:t>
            </a:r>
            <a:endParaRPr sz="1800" b="1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Adding mitigation steps in ML pipelines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Using historical data to retrain the model (using COVID data for future pandemics)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Using synthetic datasets to estimate data shift e.g., adversarial training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It’s not perfect. Must be an oracle.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It is harder but less risky</a:t>
            </a:r>
            <a:endParaRPr sz="18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10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8" descr="A close - up of a fir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t="2763" b="723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8"/>
          <p:cNvSpPr/>
          <p:nvPr/>
        </p:nvSpPr>
        <p:spPr>
          <a:xfrm>
            <a:off x="2098662" y="-10"/>
            <a:ext cx="10093339" cy="6858000"/>
          </a:xfrm>
          <a:prstGeom prst="rect">
            <a:avLst/>
          </a:prstGeom>
          <a:solidFill>
            <a:srgbClr val="0C0C0C">
              <a:alpha val="674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8"/>
          <p:cNvSpPr/>
          <p:nvPr/>
        </p:nvSpPr>
        <p:spPr>
          <a:xfrm>
            <a:off x="-6096" y="0"/>
            <a:ext cx="12191999" cy="6858000"/>
          </a:xfrm>
          <a:prstGeom prst="rect">
            <a:avLst/>
          </a:prstGeom>
          <a:solidFill>
            <a:srgbClr val="0C0C0C">
              <a:alpha val="8823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8"/>
          <p:cNvSpPr txBox="1">
            <a:spLocks noGrp="1"/>
          </p:cNvSpPr>
          <p:nvPr>
            <p:ph type="ctrTitle"/>
          </p:nvPr>
        </p:nvSpPr>
        <p:spPr>
          <a:xfrm>
            <a:off x="3166533" y="1968991"/>
            <a:ext cx="5858934" cy="229206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</a:pPr>
            <a:r>
              <a:rPr lang="en-US" sz="5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Shift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5" name="Google Shape;195;p8"/>
          <p:cNvGrpSpPr/>
          <p:nvPr/>
        </p:nvGrpSpPr>
        <p:grpSpPr>
          <a:xfrm>
            <a:off x="481496" y="5369748"/>
            <a:ext cx="1127430" cy="1145045"/>
            <a:chOff x="307958" y="4212530"/>
            <a:chExt cx="1440000" cy="1462498"/>
          </a:xfrm>
        </p:grpSpPr>
        <p:pic>
          <p:nvPicPr>
            <p:cNvPr id="196" name="Google Shape;196;p8" descr="Graphical user interface&#10;&#10;Description automatically generated with medium confidenc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7958" y="4212530"/>
              <a:ext cx="1440000" cy="594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8" descr="A picture containing graphical user interface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07958" y="5064468"/>
              <a:ext cx="1440000" cy="6105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"/>
          <p:cNvSpPr txBox="1"/>
          <p:nvPr/>
        </p:nvSpPr>
        <p:spPr>
          <a:xfrm>
            <a:off x="6172202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207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shift patterns:</a:t>
            </a:r>
            <a:endParaRPr/>
          </a:p>
          <a:p>
            <a:pPr marL="9779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Abrupt</a:t>
            </a:r>
            <a:endParaRPr/>
          </a:p>
          <a:p>
            <a:pPr marL="9779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Gradual</a:t>
            </a:r>
            <a:endParaRPr/>
          </a:p>
          <a:p>
            <a:pPr marL="9779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Incremental</a:t>
            </a:r>
            <a:endParaRPr/>
          </a:p>
          <a:p>
            <a:pPr marL="9779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Re-occurring (or recurring)</a:t>
            </a:r>
            <a:endParaRPr/>
          </a:p>
        </p:txBody>
      </p:sp>
      <p:sp>
        <p:nvSpPr>
          <p:cNvPr id="203" name="Google Shape;203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Data Shift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207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000" b="1">
                <a:latin typeface="Arial"/>
                <a:ea typeface="Arial"/>
                <a:cs typeface="Arial"/>
                <a:sym typeface="Arial"/>
              </a:rPr>
              <a:t>Common types of data shift:</a:t>
            </a:r>
            <a:endParaRPr/>
          </a:p>
          <a:p>
            <a:pPr marL="109220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Covariate shift</a:t>
            </a:r>
            <a:endParaRPr/>
          </a:p>
          <a:p>
            <a:pPr marL="109220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Label shift</a:t>
            </a:r>
            <a:endParaRPr/>
          </a:p>
          <a:p>
            <a:pPr marL="109220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Concept shift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9" descr="A picture containing object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15161" y="4001293"/>
            <a:ext cx="3190877" cy="17508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Google Shape;206;p9"/>
          <p:cNvGrpSpPr/>
          <p:nvPr/>
        </p:nvGrpSpPr>
        <p:grpSpPr>
          <a:xfrm>
            <a:off x="942850" y="4001293"/>
            <a:ext cx="4081588" cy="1235724"/>
            <a:chOff x="1162390" y="4001295"/>
            <a:chExt cx="4081588" cy="1235724"/>
          </a:xfrm>
        </p:grpSpPr>
        <p:pic>
          <p:nvPicPr>
            <p:cNvPr id="207" name="Google Shape;207;p9" descr="A picture containing chart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62390" y="4001295"/>
              <a:ext cx="910695" cy="123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9" descr="A picture containing chart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225487" y="4001295"/>
              <a:ext cx="910695" cy="123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9" descr="Chart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288584" y="4001295"/>
              <a:ext cx="901496" cy="123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9" descr="A picture containing chart&#10;&#10;Description automatically generate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342482" y="4001295"/>
              <a:ext cx="901496" cy="12357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1" name="Google Shape;211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Data Shift</a:t>
            </a:r>
            <a:br>
              <a:rPr lang="en-US">
                <a:latin typeface="Arial"/>
                <a:ea typeface="Arial"/>
                <a:cs typeface="Arial"/>
                <a:sym typeface="Arial"/>
              </a:rPr>
            </a:br>
            <a:r>
              <a:rPr lang="en-US">
                <a:latin typeface="Arial"/>
                <a:ea typeface="Arial"/>
                <a:cs typeface="Arial"/>
                <a:sym typeface="Arial"/>
              </a:rPr>
              <a:t>Covariate Shift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" name="Google Shape;217;p10"/>
          <p:cNvGrpSpPr/>
          <p:nvPr/>
        </p:nvGrpSpPr>
        <p:grpSpPr>
          <a:xfrm>
            <a:off x="4642467" y="4463964"/>
            <a:ext cx="2907064" cy="1892386"/>
            <a:chOff x="5066227" y="494547"/>
            <a:chExt cx="2907064" cy="1892386"/>
          </a:xfrm>
        </p:grpSpPr>
        <p:pic>
          <p:nvPicPr>
            <p:cNvPr id="218" name="Google Shape;218;p10" descr="A picture containing chart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66227" y="494548"/>
              <a:ext cx="1394636" cy="18923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10" descr="A picture containing chart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578655" y="494547"/>
              <a:ext cx="1394636" cy="18923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0" name="Google Shape;22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221" name="Google Shape;221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73004" y="1879152"/>
            <a:ext cx="6445992" cy="239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Data Shift</a:t>
            </a:r>
            <a:br>
              <a:rPr lang="en-US">
                <a:latin typeface="Arial"/>
                <a:ea typeface="Arial"/>
                <a:cs typeface="Arial"/>
                <a:sym typeface="Arial"/>
              </a:rPr>
            </a:br>
            <a:r>
              <a:rPr lang="en-US">
                <a:latin typeface="Arial"/>
                <a:ea typeface="Arial"/>
                <a:cs typeface="Arial"/>
                <a:sym typeface="Arial"/>
              </a:rPr>
              <a:t>Label Shift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7" name="Google Shape;227;p11"/>
          <p:cNvGrpSpPr/>
          <p:nvPr/>
        </p:nvGrpSpPr>
        <p:grpSpPr>
          <a:xfrm>
            <a:off x="4282429" y="4155932"/>
            <a:ext cx="3627144" cy="2361129"/>
            <a:chOff x="5066227" y="2524372"/>
            <a:chExt cx="2907064" cy="1892385"/>
          </a:xfrm>
        </p:grpSpPr>
        <p:pic>
          <p:nvPicPr>
            <p:cNvPr id="228" name="Google Shape;228;p11" descr="Chart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592742" y="2524372"/>
              <a:ext cx="1380549" cy="18923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11" descr="A picture containing chart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066227" y="2524372"/>
              <a:ext cx="1394636" cy="18923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0" name="Google Shape;23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231" name="Google Shape;231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69908" y="1690688"/>
            <a:ext cx="6452183" cy="2192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Data Shift</a:t>
            </a:r>
            <a:br>
              <a:rPr lang="en-US">
                <a:latin typeface="Arial"/>
                <a:ea typeface="Arial"/>
                <a:cs typeface="Arial"/>
                <a:sym typeface="Arial"/>
              </a:rPr>
            </a:br>
            <a:r>
              <a:rPr lang="en-US">
                <a:latin typeface="Arial"/>
                <a:ea typeface="Arial"/>
                <a:cs typeface="Arial"/>
                <a:sym typeface="Arial"/>
              </a:rPr>
              <a:t>Concept Shift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7" name="Google Shape;237;p12"/>
          <p:cNvGrpSpPr/>
          <p:nvPr/>
        </p:nvGrpSpPr>
        <p:grpSpPr>
          <a:xfrm>
            <a:off x="4421243" y="4372211"/>
            <a:ext cx="3349519" cy="2180406"/>
            <a:chOff x="5066227" y="4554196"/>
            <a:chExt cx="2907064" cy="1892385"/>
          </a:xfrm>
        </p:grpSpPr>
        <p:pic>
          <p:nvPicPr>
            <p:cNvPr id="238" name="Google Shape;238;p12" descr="A picture containing chart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592742" y="4554196"/>
              <a:ext cx="1380549" cy="18923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12" descr="A picture containing chart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066227" y="4554196"/>
              <a:ext cx="1394636" cy="18923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0" name="Google Shape;24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241" name="Google Shape;241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02125" y="1690688"/>
            <a:ext cx="7452036" cy="2512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Evaluation Measures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00727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>
                <a:solidFill>
                  <a:schemeClr val="dk1"/>
                </a:solidFill>
                <a:latin typeface="Daytona" panose="020B0604030500040204" pitchFamily="34" charset="0"/>
                <a:ea typeface="Arial"/>
                <a:cs typeface="Arial"/>
                <a:sym typeface="Arial"/>
              </a:rPr>
              <a:t>What shift detector is preferred? </a:t>
            </a:r>
          </a:p>
          <a:p>
            <a:pPr lvl="1">
              <a:spcBef>
                <a:spcPts val="1000"/>
              </a:spcBef>
            </a:pPr>
            <a:r>
              <a:rPr lang="en-US" sz="1800" b="1" i="1" dirty="0">
                <a:solidFill>
                  <a:schemeClr val="dk1"/>
                </a:solidFill>
                <a:latin typeface="Daytona" panose="020B0604030500040204" pitchFamily="34" charset="0"/>
                <a:ea typeface="Arial"/>
                <a:cs typeface="Arial"/>
                <a:sym typeface="Arial"/>
              </a:rPr>
              <a:t>Highest true positive</a:t>
            </a:r>
            <a:r>
              <a:rPr lang="en-US" sz="1800" dirty="0">
                <a:solidFill>
                  <a:schemeClr val="dk1"/>
                </a:solidFill>
                <a:latin typeface="Daytona" panose="020B0604030500040204" pitchFamily="34" charset="0"/>
                <a:ea typeface="Arial"/>
                <a:cs typeface="Arial"/>
                <a:sym typeface="Arial"/>
              </a:rPr>
              <a:t>, </a:t>
            </a:r>
            <a:r>
              <a:rPr lang="en-US" sz="1800" b="1" i="1" dirty="0">
                <a:solidFill>
                  <a:schemeClr val="dk1"/>
                </a:solidFill>
                <a:latin typeface="Daytona" panose="020B0604030500040204" pitchFamily="34" charset="0"/>
                <a:ea typeface="Arial"/>
                <a:cs typeface="Arial"/>
                <a:sym typeface="Arial"/>
              </a:rPr>
              <a:t>lowest false positive</a:t>
            </a:r>
            <a:r>
              <a:rPr lang="en-US" sz="1800" dirty="0">
                <a:solidFill>
                  <a:schemeClr val="dk1"/>
                </a:solidFill>
                <a:latin typeface="Daytona" panose="020B0604030500040204" pitchFamily="34" charset="0"/>
                <a:ea typeface="Arial"/>
                <a:cs typeface="Arial"/>
                <a:sym typeface="Arial"/>
              </a:rPr>
              <a:t> and the </a:t>
            </a:r>
            <a:r>
              <a:rPr lang="en-US" sz="1800" b="1" i="1" dirty="0">
                <a:solidFill>
                  <a:schemeClr val="dk1"/>
                </a:solidFill>
                <a:latin typeface="Daytona" panose="020B0604030500040204" pitchFamily="34" charset="0"/>
                <a:ea typeface="Arial"/>
                <a:cs typeface="Arial"/>
                <a:sym typeface="Arial"/>
              </a:rPr>
              <a:t>lowest false negative</a:t>
            </a:r>
            <a:r>
              <a:rPr lang="en-US" sz="1800" i="1" dirty="0">
                <a:solidFill>
                  <a:schemeClr val="dk1"/>
                </a:solidFill>
                <a:latin typeface="Daytona" panose="020B0604030500040204" pitchFamily="34" charset="0"/>
                <a:ea typeface="Arial"/>
                <a:cs typeface="Arial"/>
                <a:sym typeface="Arial"/>
              </a:rPr>
              <a:t> </a:t>
            </a:r>
          </a:p>
          <a:p>
            <a:pPr lvl="1">
              <a:spcBef>
                <a:spcPts val="1000"/>
              </a:spcBef>
            </a:pPr>
            <a:r>
              <a:rPr lang="en-US" sz="1800" dirty="0">
                <a:solidFill>
                  <a:schemeClr val="dk1"/>
                </a:solidFill>
                <a:latin typeface="Daytona" panose="020B0604030500040204" pitchFamily="34" charset="0"/>
                <a:ea typeface="Arial"/>
                <a:cs typeface="Arial"/>
                <a:sym typeface="Arial"/>
              </a:rPr>
              <a:t>The resources will be kept busy if the drift detector incorrectly alarms for concept drift repeatedly.</a:t>
            </a:r>
            <a:endParaRPr sz="1800" dirty="0">
              <a:latin typeface="Daytona" panose="020B0604030500040204" pitchFamily="34" charset="0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>
                <a:solidFill>
                  <a:schemeClr val="dk1"/>
                </a:solidFill>
                <a:latin typeface="Daytona" panose="020B0604030500040204" pitchFamily="34" charset="0"/>
                <a:ea typeface="Arial"/>
                <a:cs typeface="Arial"/>
                <a:sym typeface="Arial"/>
              </a:rPr>
              <a:t>The error-rate of classification typically increases as does the false negative number.</a:t>
            </a:r>
            <a:endParaRPr sz="1800" dirty="0">
              <a:latin typeface="Daytona" panose="020B0604030500040204" pitchFamily="34" charset="0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b="1" dirty="0">
                <a:solidFill>
                  <a:schemeClr val="dk1"/>
                </a:solidFill>
                <a:latin typeface="Daytona" panose="020B0604030500040204" pitchFamily="34" charset="0"/>
                <a:ea typeface="Arial"/>
                <a:cs typeface="Arial"/>
                <a:sym typeface="Arial"/>
              </a:rPr>
              <a:t>The delay of detection:</a:t>
            </a:r>
            <a:endParaRPr sz="1800" dirty="0">
              <a:solidFill>
                <a:schemeClr val="dk1"/>
              </a:solidFill>
              <a:latin typeface="Daytona" panose="020B0604030500040204" pitchFamily="34" charset="0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>
                <a:solidFill>
                  <a:schemeClr val="dk1"/>
                </a:solidFill>
                <a:latin typeface="Daytona" panose="020B0604030500040204" pitchFamily="34" charset="0"/>
                <a:ea typeface="Arial"/>
                <a:cs typeface="Arial"/>
                <a:sym typeface="Arial"/>
              </a:rPr>
              <a:t>Shorter detection delay results in losing less data for learning, it means more instances from the new distribution can be used for learning.	</a:t>
            </a:r>
          </a:p>
          <a:p>
            <a: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endParaRPr lang="en-US" sz="18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  <a:p>
            <a:pPr>
              <a:spcBef>
                <a:spcPts val="500"/>
              </a:spcBef>
            </a:pPr>
            <a:r>
              <a:rPr lang="en-US" sz="1800" dirty="0">
                <a:solidFill>
                  <a:srgbClr val="C00000"/>
                </a:solidFill>
                <a:latin typeface="Daytona" panose="020B0604030500040204" pitchFamily="34" charset="0"/>
                <a:ea typeface="Arial"/>
                <a:cs typeface="Arial"/>
                <a:sym typeface="Arial"/>
              </a:rPr>
              <a:t>How about the model accuracy or loss:</a:t>
            </a:r>
            <a:endParaRPr lang="en-US" sz="1800" dirty="0">
              <a:latin typeface="Daytona" panose="020B0604030500040204" pitchFamily="34" charset="0"/>
              <a:ea typeface="Arial"/>
            </a:endParaRPr>
          </a:p>
          <a:p>
            <a:pPr lvl="1"/>
            <a:r>
              <a:rPr lang="en-US" sz="1800" dirty="0">
                <a:solidFill>
                  <a:srgbClr val="000000"/>
                </a:solidFill>
                <a:latin typeface="Daytona" panose="020B0604030500040204" pitchFamily="34" charset="0"/>
                <a:ea typeface="Arial"/>
                <a:cs typeface="Arial"/>
                <a:sym typeface="Arial"/>
              </a:rPr>
              <a:t>It confirms whether using drift detection methods are beneficial or not!</a:t>
            </a:r>
            <a:endParaRPr lang="en-US" sz="1800" dirty="0">
              <a:latin typeface="Daytona" panose="020B0604030500040204" pitchFamily="34" charset="0"/>
            </a:endParaRPr>
          </a:p>
        </p:txBody>
      </p:sp>
      <p:sp>
        <p:nvSpPr>
          <p:cNvPr id="249" name="Google Shape;24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Evaluation Measures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" name="Google Shape;255;p35"/>
          <p:cNvGrpSpPr/>
          <p:nvPr/>
        </p:nvGrpSpPr>
        <p:grpSpPr>
          <a:xfrm>
            <a:off x="1820217" y="1959467"/>
            <a:ext cx="8551549" cy="3204541"/>
            <a:chOff x="2343150" y="2604305"/>
            <a:chExt cx="7886700" cy="2955401"/>
          </a:xfrm>
        </p:grpSpPr>
        <p:pic>
          <p:nvPicPr>
            <p:cNvPr id="256" name="Google Shape;256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343150" y="2604305"/>
              <a:ext cx="7886700" cy="2955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" name="Google Shape;257;p35"/>
            <p:cNvSpPr/>
            <p:nvPr/>
          </p:nvSpPr>
          <p:spPr>
            <a:xfrm>
              <a:off x="4225689" y="3691022"/>
              <a:ext cx="298849" cy="298849"/>
            </a:xfrm>
            <a:prstGeom prst="lightningBolt">
              <a:avLst/>
            </a:prstGeom>
            <a:gradFill>
              <a:gsLst>
                <a:gs pos="0">
                  <a:srgbClr val="FFD966"/>
                </a:gs>
                <a:gs pos="83000">
                  <a:srgbClr val="C55A11"/>
                </a:gs>
                <a:gs pos="100000">
                  <a:srgbClr val="C55A11"/>
                </a:gs>
              </a:gsLst>
              <a:lin ang="5400000" scaled="0"/>
            </a:gradFill>
            <a:ln w="25400" cap="flat" cmpd="sng">
              <a:solidFill>
                <a:srgbClr val="C55A1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5"/>
            <p:cNvSpPr/>
            <p:nvPr/>
          </p:nvSpPr>
          <p:spPr>
            <a:xfrm>
              <a:off x="5303862" y="3691021"/>
              <a:ext cx="298849" cy="298849"/>
            </a:xfrm>
            <a:prstGeom prst="lightningBolt">
              <a:avLst/>
            </a:prstGeom>
            <a:gradFill>
              <a:gsLst>
                <a:gs pos="0">
                  <a:srgbClr val="FFD966"/>
                </a:gs>
                <a:gs pos="83000">
                  <a:srgbClr val="C55A11"/>
                </a:gs>
                <a:gs pos="100000">
                  <a:srgbClr val="C55A11"/>
                </a:gs>
              </a:gsLst>
              <a:lin ang="5400000" scaled="0"/>
            </a:gradFill>
            <a:ln w="25400" cap="flat" cmpd="sng">
              <a:solidFill>
                <a:srgbClr val="C55A1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5"/>
            <p:cNvSpPr/>
            <p:nvPr/>
          </p:nvSpPr>
          <p:spPr>
            <a:xfrm>
              <a:off x="8569546" y="3691020"/>
              <a:ext cx="298849" cy="298849"/>
            </a:xfrm>
            <a:prstGeom prst="lightningBolt">
              <a:avLst/>
            </a:prstGeom>
            <a:gradFill>
              <a:gsLst>
                <a:gs pos="0">
                  <a:srgbClr val="FFD966"/>
                </a:gs>
                <a:gs pos="83000">
                  <a:srgbClr val="C55A11"/>
                </a:gs>
                <a:gs pos="100000">
                  <a:srgbClr val="C55A11"/>
                </a:gs>
              </a:gsLst>
              <a:lin ang="5400000" scaled="0"/>
            </a:gradFill>
            <a:ln w="25400" cap="flat" cmpd="sng">
              <a:solidFill>
                <a:srgbClr val="C55A1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0" name="Google Shape;260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gc73c537dac_2_7" descr="A close - up of a fir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t="2763" b="7236"/>
          <a:stretch/>
        </p:blipFill>
        <p:spPr>
          <a:xfrm>
            <a:off x="-3047" y="10"/>
            <a:ext cx="12192000" cy="6857988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c73c537dac_2_7"/>
          <p:cNvSpPr/>
          <p:nvPr/>
        </p:nvSpPr>
        <p:spPr>
          <a:xfrm>
            <a:off x="2098662" y="-10"/>
            <a:ext cx="10093200" cy="6858000"/>
          </a:xfrm>
          <a:prstGeom prst="rect">
            <a:avLst/>
          </a:prstGeom>
          <a:solidFill>
            <a:srgbClr val="0C0C0C">
              <a:alpha val="674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c73c537dac_2_7"/>
          <p:cNvSpPr/>
          <p:nvPr/>
        </p:nvSpPr>
        <p:spPr>
          <a:xfrm>
            <a:off x="-6096" y="0"/>
            <a:ext cx="12192000" cy="6858000"/>
          </a:xfrm>
          <a:prstGeom prst="rect">
            <a:avLst/>
          </a:prstGeom>
          <a:solidFill>
            <a:srgbClr val="0C0C0C">
              <a:alpha val="8824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c73c537dac_2_7"/>
          <p:cNvSpPr txBox="1">
            <a:spLocks noGrp="1"/>
          </p:cNvSpPr>
          <p:nvPr>
            <p:ph type="ctrTitle"/>
          </p:nvPr>
        </p:nvSpPr>
        <p:spPr>
          <a:xfrm>
            <a:off x="3166533" y="1968991"/>
            <a:ext cx="5859000" cy="2292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</a:pPr>
            <a:r>
              <a:rPr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Shift Detection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9" name="Google Shape;269;gc73c537dac_2_7"/>
          <p:cNvGrpSpPr/>
          <p:nvPr/>
        </p:nvGrpSpPr>
        <p:grpSpPr>
          <a:xfrm>
            <a:off x="481484" y="5369589"/>
            <a:ext cx="1127378" cy="1144990"/>
            <a:chOff x="307958" y="4212530"/>
            <a:chExt cx="1440002" cy="1462498"/>
          </a:xfrm>
        </p:grpSpPr>
        <p:pic>
          <p:nvPicPr>
            <p:cNvPr id="270" name="Google Shape;270;gc73c537dac_2_7" descr="Graphical user interface&#10;&#10;Description automatically generated with medium confidenc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7958" y="4212530"/>
              <a:ext cx="1440002" cy="5942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gc73c537dac_2_7" descr="A picture containing graphical user interface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07958" y="5064468"/>
              <a:ext cx="1440000" cy="6105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c73c537dac_2_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Covariate Shift - Domain Classifiers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c73c537dac_2_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Outline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600" b="1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Chapter I: Introduction</a:t>
            </a:r>
            <a:endParaRPr sz="1600" dirty="0">
              <a:latin typeface="Daytona" panose="020B0604030500040204" pitchFamily="34" charset="0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-US" sz="16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What is Data Shift?</a:t>
            </a:r>
            <a:endParaRPr sz="16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-US" sz="16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Why Data Shift Happens?</a:t>
            </a:r>
            <a:endParaRPr sz="16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-US" sz="16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Why Handle Data Shift? </a:t>
            </a:r>
            <a:endParaRPr sz="16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  <a:p>
            <a:pPr marL="114300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-US" sz="16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What are the consequences of not properly addressing data shift?</a:t>
            </a:r>
            <a:endParaRPr sz="1600" dirty="0">
              <a:latin typeface="Daytona" panose="020B0604030500040204" pitchFamily="34" charset="0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-US" sz="16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How to approach data shift?</a:t>
            </a:r>
            <a:endParaRPr sz="16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600" b="1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Chapter II: Data Shift</a:t>
            </a:r>
            <a:endParaRPr sz="1600" dirty="0">
              <a:latin typeface="Daytona" panose="020B0604030500040204" pitchFamily="34" charset="0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-US" sz="16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Data Shift Types and Patterns</a:t>
            </a:r>
            <a:endParaRPr sz="16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-US" sz="16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Data Shift Detection &amp; Detection Fashions</a:t>
            </a:r>
            <a:endParaRPr sz="16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-US" sz="16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Data Shift Correction</a:t>
            </a:r>
            <a:endParaRPr sz="16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-US" sz="16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Concept Shift Detection</a:t>
            </a:r>
            <a:endParaRPr sz="16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-US" sz="16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Evaluation Measures</a:t>
            </a:r>
            <a:endParaRPr sz="16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-US" sz="16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Packages</a:t>
            </a:r>
            <a:endParaRPr sz="1600" dirty="0">
              <a:latin typeface="Daytona" panose="020B0604030500040204" pitchFamily="34" charset="0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400"/>
              <a:buChar char="•"/>
            </a:pPr>
            <a:r>
              <a:rPr lang="en-US" sz="1600" b="1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Chapter III: Discussion and Q&amp;A</a:t>
            </a:r>
            <a:endParaRPr sz="1600" b="1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2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c73c537dac_2_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Domain Classifier </a:t>
            </a:r>
            <a:r>
              <a:rPr lang="en-US" sz="3600">
                <a:latin typeface="Arial"/>
                <a:ea typeface="Arial"/>
                <a:cs typeface="Arial"/>
                <a:sym typeface="Arial"/>
              </a:rPr>
              <a:t>– Cont.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c73c537dac_2_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c73c537dac_2_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Domain Classifiers </a:t>
            </a:r>
            <a:endParaRPr sz="36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Important considerations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c73c537dac_2_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c73c537dac_2_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Label Shift - Black box shift detection</a:t>
            </a:r>
            <a:endParaRPr/>
          </a:p>
        </p:txBody>
      </p:sp>
      <p:sp>
        <p:nvSpPr>
          <p:cNvPr id="296" name="Google Shape;296;gc73c537dac_2_6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c73c537dac_2_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c73c537dac_2_7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Multivariate Hypothesis Testing</a:t>
            </a:r>
            <a:endParaRPr/>
          </a:p>
        </p:txBody>
      </p:sp>
      <p:sp>
        <p:nvSpPr>
          <p:cNvPr id="304" name="Google Shape;304;gc73c537dac_2_7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c73c537dac_2_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gc73c537dac_2_82" descr="A close - up of a fir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t="2763" b="7236"/>
          <a:stretch/>
        </p:blipFill>
        <p:spPr>
          <a:xfrm>
            <a:off x="-3047" y="10"/>
            <a:ext cx="12192000" cy="6857988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c73c537dac_2_82"/>
          <p:cNvSpPr/>
          <p:nvPr/>
        </p:nvSpPr>
        <p:spPr>
          <a:xfrm>
            <a:off x="2098662" y="-10"/>
            <a:ext cx="10093200" cy="6858000"/>
          </a:xfrm>
          <a:prstGeom prst="rect">
            <a:avLst/>
          </a:prstGeom>
          <a:solidFill>
            <a:srgbClr val="0C0C0C">
              <a:alpha val="674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c73c537dac_2_82"/>
          <p:cNvSpPr/>
          <p:nvPr/>
        </p:nvSpPr>
        <p:spPr>
          <a:xfrm>
            <a:off x="-6096" y="0"/>
            <a:ext cx="12192000" cy="6858000"/>
          </a:xfrm>
          <a:prstGeom prst="rect">
            <a:avLst/>
          </a:prstGeom>
          <a:solidFill>
            <a:srgbClr val="0C0C0C">
              <a:alpha val="8824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c73c537dac_2_82"/>
          <p:cNvSpPr txBox="1">
            <a:spLocks noGrp="1"/>
          </p:cNvSpPr>
          <p:nvPr>
            <p:ph type="ctrTitle"/>
          </p:nvPr>
        </p:nvSpPr>
        <p:spPr>
          <a:xfrm>
            <a:off x="3166533" y="1968991"/>
            <a:ext cx="5859000" cy="2292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</a:pPr>
            <a:r>
              <a:rPr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shift Correction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4" name="Google Shape;314;gc73c537dac_2_82"/>
          <p:cNvGrpSpPr/>
          <p:nvPr/>
        </p:nvGrpSpPr>
        <p:grpSpPr>
          <a:xfrm>
            <a:off x="481484" y="5369589"/>
            <a:ext cx="1127378" cy="1144990"/>
            <a:chOff x="307958" y="4212530"/>
            <a:chExt cx="1440002" cy="1462498"/>
          </a:xfrm>
        </p:grpSpPr>
        <p:pic>
          <p:nvPicPr>
            <p:cNvPr id="315" name="Google Shape;315;gc73c537dac_2_82" descr="Graphical user interface&#10;&#10;Description automatically generated with medium confidenc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7958" y="4212530"/>
              <a:ext cx="1440002" cy="5942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" name="Google Shape;316;gc73c537dac_2_82" descr="A picture containing graphical user interface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07958" y="5064468"/>
              <a:ext cx="1440000" cy="6105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c73c537dac_2_1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Sample Re-weighting</a:t>
            </a:r>
            <a:endParaRPr dirty="0"/>
          </a:p>
        </p:txBody>
      </p:sp>
      <p:sp>
        <p:nvSpPr>
          <p:cNvPr id="323" name="Google Shape;323;gc73c537dac_2_1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c73c537dac_2_1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73c537dac_2_10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Sample Re-weighting Example</a:t>
            </a:r>
            <a:endParaRPr/>
          </a:p>
        </p:txBody>
      </p:sp>
      <p:sp>
        <p:nvSpPr>
          <p:cNvPr id="331" name="Google Shape;331;gc73c537dac_2_10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pic>
        <p:nvPicPr>
          <p:cNvPr id="332" name="Google Shape;332;gc73c537dac_2_104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7994" y="2179842"/>
            <a:ext cx="3755567" cy="24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c73c537dac_2_104"/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2179842"/>
            <a:ext cx="3724530" cy="24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c73c537dac_2_104"/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3097" y="2187000"/>
            <a:ext cx="3755567" cy="24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73c537dac_2_1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Label Shift Correction</a:t>
            </a:r>
            <a:endParaRPr/>
          </a:p>
        </p:txBody>
      </p:sp>
      <p:sp>
        <p:nvSpPr>
          <p:cNvPr id="341" name="Google Shape;341;gc73c537dac_2_1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c73c537dac_2_1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36" descr="A close - up of a fir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t="2763" b="723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6"/>
          <p:cNvSpPr/>
          <p:nvPr/>
        </p:nvSpPr>
        <p:spPr>
          <a:xfrm>
            <a:off x="2098662" y="-10"/>
            <a:ext cx="10093339" cy="6858000"/>
          </a:xfrm>
          <a:prstGeom prst="rect">
            <a:avLst/>
          </a:prstGeom>
          <a:solidFill>
            <a:srgbClr val="0C0C0C">
              <a:alpha val="674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6"/>
          <p:cNvSpPr/>
          <p:nvPr/>
        </p:nvSpPr>
        <p:spPr>
          <a:xfrm>
            <a:off x="-6096" y="0"/>
            <a:ext cx="12191999" cy="6858000"/>
          </a:xfrm>
          <a:prstGeom prst="rect">
            <a:avLst/>
          </a:prstGeom>
          <a:solidFill>
            <a:srgbClr val="0C0C0C">
              <a:alpha val="8823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6"/>
          <p:cNvSpPr txBox="1">
            <a:spLocks noGrp="1"/>
          </p:cNvSpPr>
          <p:nvPr>
            <p:ph type="ctrTitle"/>
          </p:nvPr>
        </p:nvSpPr>
        <p:spPr>
          <a:xfrm>
            <a:off x="3166533" y="1968991"/>
            <a:ext cx="5858934" cy="229206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</a:pPr>
            <a:r>
              <a:rPr lang="en-US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Advanced</a:t>
            </a:r>
            <a:br>
              <a:rPr lang="en-US" sz="5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Transfer Learning &amp;</a:t>
            </a:r>
            <a:endParaRPr sz="4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</a:pPr>
            <a:r>
              <a:rPr lang="en-US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Active Learning</a:t>
            </a:r>
            <a:endParaRPr sz="4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1" name="Google Shape;351;p36"/>
          <p:cNvGrpSpPr/>
          <p:nvPr/>
        </p:nvGrpSpPr>
        <p:grpSpPr>
          <a:xfrm>
            <a:off x="481496" y="5369748"/>
            <a:ext cx="1127430" cy="1145045"/>
            <a:chOff x="307958" y="4212530"/>
            <a:chExt cx="1440000" cy="1462498"/>
          </a:xfrm>
        </p:grpSpPr>
        <p:pic>
          <p:nvPicPr>
            <p:cNvPr id="352" name="Google Shape;352;p36" descr="Graphical user interface&#10;&#10;Description automatically generated with medium confidenc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7958" y="4212530"/>
              <a:ext cx="1440000" cy="594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" name="Google Shape;353;p36" descr="A picture containing graphical user interface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07958" y="5064468"/>
              <a:ext cx="1440000" cy="6105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Model Fine-tuning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1700" b="1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What if you want to reuse an existing model?</a:t>
            </a:r>
            <a:endParaRPr sz="1700" b="1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17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Same domain, different tasks</a:t>
            </a:r>
            <a:endParaRPr sz="17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  <a:p>
            <a:pPr marL="1371600" lvl="2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7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Target data has more/less classes (CIFAR-10 vs CIFAR-100)</a:t>
            </a:r>
            <a:endParaRPr sz="17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  <a:p>
            <a:pPr marL="1371600" lvl="2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7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Completely different tasks (trained for question-answering, used in sentiment analysis)</a:t>
            </a:r>
            <a:endParaRPr sz="17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17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Different domains, same task</a:t>
            </a:r>
            <a:endParaRPr sz="17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  <a:p>
            <a:pPr marL="1371600" lvl="2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7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Training on grayscale images and testing on colored images</a:t>
            </a:r>
            <a:endParaRPr sz="17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7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</a:pPr>
            <a:r>
              <a:rPr lang="en-US" sz="1700" b="1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What if we could not correct a model?</a:t>
            </a:r>
            <a:endParaRPr sz="1700" b="1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17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Not enough data from the target domain</a:t>
            </a:r>
            <a:endParaRPr sz="17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17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Significant difference between the source and target distributions (no overlap)</a:t>
            </a:r>
            <a:endParaRPr sz="17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17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We have the option to collect new samples: how can we do it more efficiently and effectively?</a:t>
            </a:r>
            <a:endParaRPr sz="17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3" descr="A close - up of a fir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t="2763" b="723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"/>
          <p:cNvSpPr/>
          <p:nvPr/>
        </p:nvSpPr>
        <p:spPr>
          <a:xfrm>
            <a:off x="2098662" y="-10"/>
            <a:ext cx="10093339" cy="6858000"/>
          </a:xfrm>
          <a:prstGeom prst="rect">
            <a:avLst/>
          </a:prstGeom>
          <a:solidFill>
            <a:srgbClr val="0C0C0C">
              <a:alpha val="674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"/>
          <p:cNvSpPr/>
          <p:nvPr/>
        </p:nvSpPr>
        <p:spPr>
          <a:xfrm>
            <a:off x="-6096" y="0"/>
            <a:ext cx="12191999" cy="6858000"/>
          </a:xfrm>
          <a:prstGeom prst="rect">
            <a:avLst/>
          </a:prstGeom>
          <a:solidFill>
            <a:srgbClr val="0C0C0C">
              <a:alpha val="8823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"/>
          <p:cNvSpPr txBox="1">
            <a:spLocks noGrp="1"/>
          </p:cNvSpPr>
          <p:nvPr>
            <p:ph type="ctrTitle"/>
          </p:nvPr>
        </p:nvSpPr>
        <p:spPr>
          <a:xfrm>
            <a:off x="3166533" y="1968991"/>
            <a:ext cx="5858934" cy="229206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</a:pPr>
            <a:r>
              <a:rPr lang="en-US" sz="5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" name="Google Shape;114;p3"/>
          <p:cNvGrpSpPr/>
          <p:nvPr/>
        </p:nvGrpSpPr>
        <p:grpSpPr>
          <a:xfrm>
            <a:off x="481496" y="5369748"/>
            <a:ext cx="1127430" cy="1145045"/>
            <a:chOff x="307958" y="4212530"/>
            <a:chExt cx="1440000" cy="1462498"/>
          </a:xfrm>
        </p:grpSpPr>
        <p:pic>
          <p:nvPicPr>
            <p:cNvPr id="115" name="Google Shape;115;p3" descr="Graphical user interface&#10;&#10;Description automatically generated with medium confidenc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7958" y="4212530"/>
              <a:ext cx="1440000" cy="594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3" descr="A picture containing graphical user interface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07958" y="5064468"/>
              <a:ext cx="1440000" cy="6105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c73c537dac_2_1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Transfer Learning</a:t>
            </a:r>
            <a:endParaRPr/>
          </a:p>
        </p:txBody>
      </p:sp>
      <p:sp>
        <p:nvSpPr>
          <p:cNvPr id="367" name="Google Shape;367;gc73c537dac_2_1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>
                <a:latin typeface="Daytona" panose="020B0604030500040204" pitchFamily="34" charset="0"/>
              </a:rPr>
              <a:t>Use the knowledge gained by a machine learning model from one task and apply it to a different task</a:t>
            </a:r>
            <a:endParaRPr sz="2000" dirty="0">
              <a:latin typeface="Daytona" panose="020B0604030500040204" pitchFamily="34" charset="0"/>
            </a:endParaRPr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•"/>
            </a:pPr>
            <a:r>
              <a:rPr lang="en-US" sz="2000" dirty="0">
                <a:latin typeface="Daytona" panose="020B0604030500040204" pitchFamily="34" charset="0"/>
              </a:rPr>
              <a:t>Possibility of reusing the same model</a:t>
            </a:r>
            <a:endParaRPr sz="2000" dirty="0">
              <a:latin typeface="Daytona" panose="020B0604030500040204" pitchFamily="34" charset="0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en-US" sz="2000" dirty="0">
                <a:latin typeface="Daytona" panose="020B0604030500040204" pitchFamily="34" charset="0"/>
              </a:rPr>
              <a:t>The model training may have a higher start</a:t>
            </a:r>
            <a:endParaRPr sz="2000" dirty="0">
              <a:latin typeface="Daytona" panose="020B0604030500040204" pitchFamily="34" charset="0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en-US" sz="2000" dirty="0">
                <a:latin typeface="Daytona" panose="020B0604030500040204" pitchFamily="34" charset="0"/>
              </a:rPr>
              <a:t>The training rate would improve</a:t>
            </a:r>
            <a:endParaRPr sz="2000" dirty="0">
              <a:latin typeface="Daytona" panose="020B0604030500040204" pitchFamily="34" charset="0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en-US" sz="2000" dirty="0">
                <a:latin typeface="Daytona" panose="020B0604030500040204" pitchFamily="34" charset="0"/>
              </a:rPr>
              <a:t>The overall model performance may increase</a:t>
            </a:r>
            <a:endParaRPr sz="2000" dirty="0">
              <a:latin typeface="Daytona" panose="020B0604030500040204" pitchFamily="34" charset="0"/>
            </a:endParaRPr>
          </a:p>
        </p:txBody>
      </p:sp>
      <p:sp>
        <p:nvSpPr>
          <p:cNvPr id="368" name="Google Shape;368;gc73c537dac_2_1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pic>
        <p:nvPicPr>
          <p:cNvPr id="369" name="Google Shape;369;gc73c537dac_2_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7576" y="4001225"/>
            <a:ext cx="4266224" cy="210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c73c537dac_2_1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Transfer Learning</a:t>
            </a:r>
            <a:endParaRPr/>
          </a:p>
        </p:txBody>
      </p:sp>
      <p:sp>
        <p:nvSpPr>
          <p:cNvPr id="376" name="Google Shape;376;gc73c537dac_2_1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pic>
        <p:nvPicPr>
          <p:cNvPr id="377" name="Google Shape;377;gc73c537dac_2_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5623" y="1690825"/>
            <a:ext cx="6215026" cy="145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c73c537dac_2_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1024" y="3247500"/>
            <a:ext cx="5204225" cy="310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c73c537dac_2_1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Active Learning types</a:t>
            </a:r>
            <a:endParaRPr/>
          </a:p>
        </p:txBody>
      </p:sp>
      <p:sp>
        <p:nvSpPr>
          <p:cNvPr id="385" name="Google Shape;385;gc73c537dac_2_15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1800" dirty="0">
                <a:latin typeface="Daytona" panose="020B0604030500040204" pitchFamily="34" charset="0"/>
              </a:rPr>
              <a:t>The model prioritize the labeling of new data such that training the model on the new data would have the maximum impact on model performance</a:t>
            </a:r>
            <a:endParaRPr sz="1800" dirty="0">
              <a:latin typeface="Daytona" panose="020B0604030500040204" pitchFamily="34" charset="0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endParaRPr lang="en-US" sz="1800" dirty="0">
              <a:latin typeface="Daytona" panose="020B0604030500040204" pitchFamily="34" charset="0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1800" dirty="0">
                <a:latin typeface="Daytona" panose="020B0604030500040204" pitchFamily="34" charset="0"/>
              </a:rPr>
              <a:t>Interactively query the user to label new data points</a:t>
            </a:r>
            <a:endParaRPr sz="1800" dirty="0">
              <a:latin typeface="Daytona" panose="020B0604030500040204" pitchFamily="34" charset="0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1800" dirty="0">
                <a:latin typeface="Daytona" panose="020B0604030500040204" pitchFamily="34" charset="0"/>
              </a:rPr>
              <a:t>Can significantly reduce the number of new labeled data points required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endParaRPr sz="1800" dirty="0">
              <a:latin typeface="Daytona" panose="020B0604030500040204" pitchFamily="34" charset="0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1800" dirty="0">
                <a:latin typeface="Daytona" panose="020B0604030500040204" pitchFamily="34" charset="0"/>
              </a:rPr>
              <a:t>Query selection strategies</a:t>
            </a:r>
            <a:endParaRPr sz="1800" dirty="0">
              <a:latin typeface="Daytona" panose="020B0604030500040204" pitchFamily="34" charset="0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1800" b="1" dirty="0">
                <a:latin typeface="Daytona" panose="020B0604030500040204" pitchFamily="34" charset="0"/>
              </a:rPr>
              <a:t>Uncertainty Sampling</a:t>
            </a:r>
            <a:endParaRPr sz="1800" b="1" dirty="0">
              <a:latin typeface="Daytona" panose="020B0604030500040204" pitchFamily="34" charset="0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1800" dirty="0">
                <a:latin typeface="Daytona" panose="020B0604030500040204" pitchFamily="34" charset="0"/>
              </a:rPr>
              <a:t>Classification uncertainty: Being less confident about the model predictions - probabilities are not significantly different.</a:t>
            </a:r>
            <a:endParaRPr sz="1800" dirty="0">
              <a:latin typeface="Daytona" panose="020B0604030500040204" pitchFamily="34" charset="0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1800" dirty="0">
                <a:latin typeface="Daytona" panose="020B0604030500040204" pitchFamily="34" charset="0"/>
              </a:rPr>
              <a:t>Classification entropy: Uncertainty is proportional to the average number of guesses one has to make to find the correct class</a:t>
            </a:r>
            <a:endParaRPr sz="1800" dirty="0">
              <a:latin typeface="Daytona" panose="020B0604030500040204" pitchFamily="34" charset="0"/>
            </a:endParaRPr>
          </a:p>
        </p:txBody>
      </p:sp>
      <p:sp>
        <p:nvSpPr>
          <p:cNvPr id="386" name="Google Shape;386;gc73c537dac_2_1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c73c537dac_2_1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Active Learning Types</a:t>
            </a:r>
            <a:endParaRPr/>
          </a:p>
        </p:txBody>
      </p:sp>
      <p:sp>
        <p:nvSpPr>
          <p:cNvPr id="393" name="Google Shape;393;gc73c537dac_2_1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sz="2400" b="1" dirty="0">
                <a:latin typeface="Daytona" panose="020B0604030500040204" pitchFamily="34" charset="0"/>
              </a:rPr>
              <a:t>Pool-based active learning</a:t>
            </a:r>
            <a:endParaRPr sz="2400" b="1" dirty="0">
              <a:latin typeface="Daytona" panose="020B0604030500040204" pitchFamily="34" charset="0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dirty="0">
                <a:latin typeface="Daytona" panose="020B0604030500040204" pitchFamily="34" charset="0"/>
              </a:rPr>
              <a:t>The model has access to a large pool of unlabeled data points</a:t>
            </a:r>
            <a:endParaRPr dirty="0">
              <a:latin typeface="Daytona" panose="020B0604030500040204" pitchFamily="34" charset="0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dirty="0">
                <a:latin typeface="Daytona" panose="020B0604030500040204" pitchFamily="34" charset="0"/>
              </a:rPr>
              <a:t>Query or rank the most informative samples</a:t>
            </a:r>
          </a:p>
          <a:p>
            <a:pPr indent="-355600">
              <a:spcBef>
                <a:spcPts val="0"/>
              </a:spcBef>
              <a:buSzPts val="2000"/>
            </a:pPr>
            <a:endParaRPr lang="en-US" sz="2400" dirty="0">
              <a:latin typeface="Daytona" panose="020B0604030500040204" pitchFamily="34" charset="0"/>
            </a:endParaRPr>
          </a:p>
          <a:p>
            <a:pPr indent="-355600">
              <a:spcBef>
                <a:spcPts val="0"/>
              </a:spcBef>
              <a:buSzPts val="2000"/>
            </a:pPr>
            <a:r>
              <a:rPr lang="en-US" sz="2400" b="1" dirty="0">
                <a:latin typeface="Daytona" panose="020B0604030500040204" pitchFamily="34" charset="0"/>
              </a:rPr>
              <a:t>Stream-based active learning</a:t>
            </a:r>
            <a:endParaRPr sz="2400" b="1" dirty="0">
              <a:latin typeface="Daytona" panose="020B0604030500040204" pitchFamily="34" charset="0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dirty="0">
                <a:latin typeface="Daytona" panose="020B0604030500040204" pitchFamily="34" charset="0"/>
              </a:rPr>
              <a:t>Stream of unlabeled samples</a:t>
            </a:r>
            <a:endParaRPr dirty="0">
              <a:latin typeface="Daytona" panose="020B0604030500040204" pitchFamily="34" charset="0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dirty="0">
                <a:latin typeface="Daytona" panose="020B0604030500040204" pitchFamily="34" charset="0"/>
              </a:rPr>
              <a:t>Decide to query the user for labeling of the streamed sample or not</a:t>
            </a:r>
            <a:endParaRPr dirty="0">
              <a:latin typeface="Daytona" panose="020B0604030500040204" pitchFamily="34" charset="0"/>
            </a:endParaRPr>
          </a:p>
        </p:txBody>
      </p:sp>
      <p:sp>
        <p:nvSpPr>
          <p:cNvPr id="394" name="Google Shape;394;gc73c537dac_2_1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14" descr="A close - up of a fir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t="2763" b="723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14"/>
          <p:cNvSpPr/>
          <p:nvPr/>
        </p:nvSpPr>
        <p:spPr>
          <a:xfrm>
            <a:off x="2098662" y="-10"/>
            <a:ext cx="10093339" cy="6858000"/>
          </a:xfrm>
          <a:prstGeom prst="rect">
            <a:avLst/>
          </a:prstGeom>
          <a:solidFill>
            <a:srgbClr val="0C0C0C">
              <a:alpha val="674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14"/>
          <p:cNvSpPr/>
          <p:nvPr/>
        </p:nvSpPr>
        <p:spPr>
          <a:xfrm>
            <a:off x="-6096" y="0"/>
            <a:ext cx="12191999" cy="6858000"/>
          </a:xfrm>
          <a:prstGeom prst="rect">
            <a:avLst/>
          </a:prstGeom>
          <a:solidFill>
            <a:srgbClr val="0C0C0C">
              <a:alpha val="8823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14"/>
          <p:cNvSpPr txBox="1">
            <a:spLocks noGrp="1"/>
          </p:cNvSpPr>
          <p:nvPr>
            <p:ph type="ctrTitle"/>
          </p:nvPr>
        </p:nvSpPr>
        <p:spPr>
          <a:xfrm>
            <a:off x="3166533" y="1968991"/>
            <a:ext cx="5858934" cy="229206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</a:pPr>
            <a:r>
              <a:rPr lang="en-US" sz="5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3" name="Google Shape;403;p14"/>
          <p:cNvGrpSpPr/>
          <p:nvPr/>
        </p:nvGrpSpPr>
        <p:grpSpPr>
          <a:xfrm>
            <a:off x="481496" y="5369748"/>
            <a:ext cx="1127430" cy="1145045"/>
            <a:chOff x="307958" y="4212530"/>
            <a:chExt cx="1440000" cy="1462498"/>
          </a:xfrm>
        </p:grpSpPr>
        <p:pic>
          <p:nvPicPr>
            <p:cNvPr id="404" name="Google Shape;404;p14" descr="Graphical user interface&#10;&#10;Description automatically generated with medium confidenc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7958" y="4212530"/>
              <a:ext cx="1440000" cy="594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5" name="Google Shape;405;p14" descr="A picture containing graphical user interface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07958" y="5064468"/>
              <a:ext cx="1440000" cy="6105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Discussion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3500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16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Always keep track of your data and your model performance</a:t>
            </a:r>
            <a:endParaRPr sz="1600" dirty="0">
              <a:latin typeface="Daytona" panose="020B0604030500040204" pitchFamily="34" charset="0"/>
            </a:endParaRPr>
          </a:p>
          <a:p>
            <a:pPr marL="635000" lvl="0" indent="-4572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-US" sz="16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If your model accuracy dropped (significantly), something is off… most likely due to some shift in data</a:t>
            </a:r>
            <a:endParaRPr sz="1600" dirty="0">
              <a:latin typeface="Daytona" panose="020B0604030500040204" pitchFamily="34" charset="0"/>
            </a:endParaRPr>
          </a:p>
          <a:p>
            <a:pPr marL="635000" lvl="0" indent="-4572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-US" sz="16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The significant level varies from my domain to another</a:t>
            </a:r>
            <a:endParaRPr sz="1600" dirty="0">
              <a:latin typeface="Daytona" panose="020B0604030500040204" pitchFamily="34" charset="0"/>
            </a:endParaRPr>
          </a:p>
          <a:p>
            <a:pPr marL="635000" lvl="0" indent="-4572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-US" sz="16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Model repository for recurring concepts – Potentially for transfer learning</a:t>
            </a:r>
            <a:endParaRPr sz="1600" dirty="0">
              <a:latin typeface="Daytona" panose="020B0604030500040204" pitchFamily="34" charset="0"/>
            </a:endParaRPr>
          </a:p>
          <a:p>
            <a:pPr marL="1092200" lvl="1" indent="-4572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</a:pPr>
            <a:r>
              <a:rPr lang="en-US" sz="16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Some models trained in 2008 could be potentially used in 2020</a:t>
            </a:r>
            <a:endParaRPr sz="1600" dirty="0">
              <a:latin typeface="Daytona" panose="020B0604030500040204" pitchFamily="34" charset="0"/>
            </a:endParaRPr>
          </a:p>
          <a:p>
            <a:pPr marL="635000" lvl="0" indent="-457200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2800"/>
              <a:buChar char="•"/>
            </a:pPr>
            <a:r>
              <a:rPr lang="en-US" sz="16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Track influencers</a:t>
            </a:r>
            <a:endParaRPr sz="16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Packages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8" name="Google Shape;418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092090" y="2123654"/>
            <a:ext cx="2906700" cy="38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16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2499" y="3235235"/>
            <a:ext cx="2207013" cy="387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16" descr="A picture containing tex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02465" y="2511253"/>
            <a:ext cx="1718257" cy="655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16" descr="A picture containing logo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63451" y="4475429"/>
            <a:ext cx="1090532" cy="538364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pic>
        <p:nvPicPr>
          <p:cNvPr id="423" name="Google Shape;42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49250" y="4024326"/>
            <a:ext cx="2592401" cy="144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17" descr="A close - up of a fir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t="2763" b="723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17"/>
          <p:cNvSpPr/>
          <p:nvPr/>
        </p:nvSpPr>
        <p:spPr>
          <a:xfrm>
            <a:off x="-7874" y="0"/>
            <a:ext cx="12195047" cy="6857990"/>
          </a:xfrm>
          <a:prstGeom prst="rect">
            <a:avLst/>
          </a:prstGeom>
          <a:solidFill>
            <a:srgbClr val="0C0C0C">
              <a:alpha val="8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</a:pPr>
            <a:r>
              <a:rPr lang="en-US" sz="5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Definition</a:t>
            </a:r>
            <a:br>
              <a:rPr lang="en-US">
                <a:latin typeface="Arial"/>
                <a:ea typeface="Arial"/>
                <a:cs typeface="Arial"/>
                <a:sym typeface="Arial"/>
              </a:rPr>
            </a:br>
            <a:r>
              <a:rPr lang="en-US">
                <a:latin typeface="Arial"/>
                <a:ea typeface="Arial"/>
                <a:cs typeface="Arial"/>
                <a:sym typeface="Arial"/>
              </a:rPr>
              <a:t>What is Data Shift?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0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In classic </a:t>
            </a:r>
            <a:r>
              <a:rPr lang="en-US" sz="2000" dirty="0">
                <a:solidFill>
                  <a:srgbClr val="800080"/>
                </a:solidFill>
                <a:latin typeface="Daytona" panose="020B0604030500040204" pitchFamily="34" charset="0"/>
                <a:ea typeface="Arial"/>
                <a:cs typeface="Arial"/>
                <a:sym typeface="Arial"/>
              </a:rPr>
              <a:t>Machine learning</a:t>
            </a:r>
            <a:r>
              <a:rPr lang="en-US" sz="20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, models are trained under the premise that the training and the real-world (i.e., both source and target) data are from the same distribution</a:t>
            </a:r>
            <a:endParaRPr dirty="0">
              <a:latin typeface="Daytona" panose="020B0604030500040204" pitchFamily="34" charset="0"/>
            </a:endParaRPr>
          </a:p>
          <a:p>
            <a:pPr marL="457200" lvl="0" indent="-4572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US" sz="20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Such assumption may potentially result in predictive problems in </a:t>
            </a:r>
            <a:r>
              <a:rPr lang="en-US" sz="2000" dirty="0">
                <a:solidFill>
                  <a:srgbClr val="CC0099"/>
                </a:solidFill>
                <a:latin typeface="Daytona" panose="020B0604030500040204" pitchFamily="34" charset="0"/>
                <a:ea typeface="Arial"/>
                <a:cs typeface="Arial"/>
                <a:sym typeface="Arial"/>
              </a:rPr>
              <a:t>dynamic</a:t>
            </a:r>
            <a:r>
              <a:rPr lang="en-US" sz="20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 industries and environments where the distribution of data changes over time</a:t>
            </a:r>
            <a:endParaRPr dirty="0">
              <a:latin typeface="Daytona" panose="020B0604030500040204" pitchFamily="34" charset="0"/>
            </a:endParaRPr>
          </a:p>
          <a:p>
            <a:pPr marL="457200" lvl="0" indent="-4572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US" sz="20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The existence of such a difference between the dataset distributions is called as </a:t>
            </a:r>
            <a:r>
              <a:rPr lang="en-US" sz="2000" dirty="0">
                <a:solidFill>
                  <a:srgbClr val="CC0099"/>
                </a:solidFill>
                <a:latin typeface="Daytona" panose="020B0604030500040204" pitchFamily="34" charset="0"/>
                <a:ea typeface="Arial"/>
                <a:cs typeface="Arial"/>
                <a:sym typeface="Arial"/>
              </a:rPr>
              <a:t>dataset shift </a:t>
            </a:r>
            <a:r>
              <a:rPr lang="en-US" sz="20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in the machine learning community.</a:t>
            </a:r>
            <a:endParaRPr dirty="0">
              <a:latin typeface="Daytona" panose="020B0604030500040204" pitchFamily="34" charset="0"/>
            </a:endParaRPr>
          </a:p>
          <a:p>
            <a:pPr marL="457200" lvl="0" indent="-457200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2400"/>
              <a:buChar char="•"/>
            </a:pPr>
            <a:r>
              <a:rPr lang="en-US" sz="20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In fact, most real-world applications should cope with some form of shift as the distribution of the data used to train a model differs from the distribution of the data that the model encounter after its </a:t>
            </a:r>
            <a:r>
              <a:rPr lang="en-US" sz="2000" dirty="0">
                <a:solidFill>
                  <a:srgbClr val="CC0099"/>
                </a:solidFill>
                <a:latin typeface="Daytona" panose="020B0604030500040204" pitchFamily="34" charset="0"/>
                <a:ea typeface="Arial"/>
                <a:cs typeface="Arial"/>
                <a:sym typeface="Arial"/>
              </a:rPr>
              <a:t>deployment.</a:t>
            </a:r>
            <a:endParaRPr dirty="0">
              <a:latin typeface="Daytona" panose="020B0604030500040204" pitchFamily="34" charset="0"/>
            </a:endParaRPr>
          </a:p>
        </p:txBody>
      </p:sp>
      <p:sp>
        <p:nvSpPr>
          <p:cNvPr id="123" name="Google Shape;123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4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"/>
          <p:cNvSpPr txBox="1">
            <a:spLocks noGrp="1"/>
          </p:cNvSpPr>
          <p:nvPr>
            <p:ph type="title"/>
          </p:nvPr>
        </p:nvSpPr>
        <p:spPr>
          <a:xfrm>
            <a:off x="838201" y="365125"/>
            <a:ext cx="539336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Why Data Shift </a:t>
            </a:r>
            <a:br>
              <a:rPr lang="en-US">
                <a:latin typeface="Arial"/>
                <a:ea typeface="Arial"/>
                <a:cs typeface="Arial"/>
                <a:sym typeface="Arial"/>
              </a:rPr>
            </a:br>
            <a:r>
              <a:rPr lang="en-US">
                <a:latin typeface="Arial"/>
                <a:ea typeface="Arial"/>
                <a:cs typeface="Arial"/>
                <a:sym typeface="Arial"/>
              </a:rPr>
              <a:t>Happens?</a:t>
            </a:r>
            <a:endParaRPr/>
          </a:p>
        </p:txBody>
      </p:sp>
      <p:sp>
        <p:nvSpPr>
          <p:cNvPr id="130" name="Google Shape;130;p5"/>
          <p:cNvSpPr/>
          <p:nvPr/>
        </p:nvSpPr>
        <p:spPr>
          <a:xfrm>
            <a:off x="10319333" y="0"/>
            <a:ext cx="842502" cy="354793"/>
          </a:xfrm>
          <a:custGeom>
            <a:avLst/>
            <a:gdLst/>
            <a:ahLst/>
            <a:cxnLst/>
            <a:rect l="l" t="t" r="r" b="b"/>
            <a:pathLst>
              <a:path w="1135066" h="477997" extrusionOk="0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39336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20000"/>
              <a:buChar char="•"/>
            </a:pPr>
            <a:r>
              <a:rPr lang="en-US" sz="12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Reasons for experiences data shift could be:</a:t>
            </a:r>
            <a:endParaRPr sz="1200" dirty="0">
              <a:latin typeface="Daytona" panose="020B0604030500040204" pitchFamily="34" charset="0"/>
            </a:endParaRPr>
          </a:p>
          <a:p>
            <a:pPr marL="914400" lvl="3" indent="-4572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20000"/>
              <a:buChar char="•"/>
            </a:pPr>
            <a:r>
              <a:rPr lang="en-US" sz="12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Political</a:t>
            </a:r>
            <a:endParaRPr sz="1200" dirty="0">
              <a:latin typeface="Daytona" panose="020B0604030500040204" pitchFamily="34" charset="0"/>
            </a:endParaRPr>
          </a:p>
          <a:p>
            <a:pPr marL="914400" lvl="3" indent="-4572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20000"/>
              <a:buChar char="•"/>
            </a:pPr>
            <a:r>
              <a:rPr lang="en-US" sz="12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Industrial (Solar &amp; Clean Energy)</a:t>
            </a:r>
            <a:endParaRPr sz="1200" dirty="0">
              <a:latin typeface="Daytona" panose="020B0604030500040204" pitchFamily="34" charset="0"/>
            </a:endParaRPr>
          </a:p>
          <a:p>
            <a:pPr marL="914400" lvl="3" indent="-4572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20000"/>
              <a:buChar char="•"/>
            </a:pPr>
            <a:r>
              <a:rPr lang="en-US" sz="12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Financial (Shift from Fiat to Crypto…!)</a:t>
            </a:r>
            <a:endParaRPr sz="1200" dirty="0">
              <a:latin typeface="Daytona" panose="020B0604030500040204" pitchFamily="34" charset="0"/>
            </a:endParaRPr>
          </a:p>
          <a:p>
            <a:pPr marL="914400" lvl="3" indent="-4572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20000"/>
              <a:buChar char="•"/>
            </a:pPr>
            <a:r>
              <a:rPr lang="en-US" sz="12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Retail (supply and demand)</a:t>
            </a:r>
            <a:endParaRPr sz="1200" dirty="0">
              <a:latin typeface="Daytona" panose="020B0604030500040204" pitchFamily="34" charset="0"/>
            </a:endParaRPr>
          </a:p>
          <a:p>
            <a:pPr marL="914400" lvl="3" indent="-4572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20000"/>
              <a:buChar char="•"/>
            </a:pPr>
            <a:r>
              <a:rPr lang="en-US" sz="12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Pandemic, e.g., COVID 19 and SARS</a:t>
            </a:r>
            <a:endParaRPr sz="1200" dirty="0">
              <a:latin typeface="Daytona" panose="020B0604030500040204" pitchFamily="34" charset="0"/>
            </a:endParaRPr>
          </a:p>
          <a:p>
            <a:pPr marL="914400" lvl="3" indent="-4572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20000"/>
              <a:buChar char="•"/>
            </a:pPr>
            <a:r>
              <a:rPr lang="en-US" sz="12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War &amp; Immigration</a:t>
            </a:r>
            <a:endParaRPr sz="1200" dirty="0">
              <a:latin typeface="Daytona" panose="020B0604030500040204" pitchFamily="34" charset="0"/>
            </a:endParaRPr>
          </a:p>
          <a:p>
            <a:pPr marL="914400" lvl="3" indent="-4572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20000"/>
              <a:buChar char="•"/>
            </a:pPr>
            <a:r>
              <a:rPr lang="en-US" sz="12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House Price (2007)</a:t>
            </a:r>
            <a:endParaRPr sz="1200" dirty="0">
              <a:latin typeface="Daytona" panose="020B0604030500040204" pitchFamily="34" charset="0"/>
            </a:endParaRPr>
          </a:p>
          <a:p>
            <a:pPr marL="914400" lvl="3" indent="-4572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20000"/>
              <a:buChar char="•"/>
            </a:pPr>
            <a:r>
              <a:rPr lang="en-US" sz="12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IT &amp; Internet (e.g., Dot-com)</a:t>
            </a:r>
            <a:endParaRPr sz="1200" dirty="0">
              <a:latin typeface="Daytona" panose="020B0604030500040204" pitchFamily="34" charset="0"/>
            </a:endParaRPr>
          </a:p>
          <a:p>
            <a:pPr marL="914400" lvl="3" indent="-4572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20000"/>
              <a:buChar char="•"/>
            </a:pPr>
            <a:r>
              <a:rPr lang="en-US" sz="12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Security &amp; Privacy (Cyber attack)</a:t>
            </a:r>
            <a:endParaRPr sz="1200" dirty="0">
              <a:latin typeface="Daytona" panose="020B0604030500040204" pitchFamily="34" charset="0"/>
            </a:endParaRPr>
          </a:p>
          <a:p>
            <a:pPr marL="914400" lvl="3" indent="-4572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20000"/>
              <a:buChar char="•"/>
            </a:pPr>
            <a:r>
              <a:rPr lang="en-US" sz="12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Environmental (Global warming, weather)</a:t>
            </a:r>
            <a:endParaRPr sz="1200" dirty="0">
              <a:latin typeface="Daytona" panose="020B0604030500040204" pitchFamily="34" charset="0"/>
            </a:endParaRPr>
          </a:p>
          <a:p>
            <a:pPr marL="914400" lvl="3" indent="-4572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20000"/>
              <a:buChar char="•"/>
            </a:pPr>
            <a:r>
              <a:rPr lang="en-US" sz="12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Natural (Bird Migrations)</a:t>
            </a:r>
            <a:endParaRPr sz="1200" dirty="0">
              <a:latin typeface="Daytona" panose="020B0604030500040204" pitchFamily="34" charset="0"/>
            </a:endParaRPr>
          </a:p>
          <a:p>
            <a:pPr marL="914400" lvl="3" indent="-4572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20000"/>
              <a:buChar char="•"/>
            </a:pPr>
            <a:r>
              <a:rPr lang="en-US" sz="12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Dynamic nature (Smart Houses)</a:t>
            </a:r>
            <a:endParaRPr sz="1200" dirty="0">
              <a:latin typeface="Daytona" panose="020B0604030500040204" pitchFamily="34" charset="0"/>
            </a:endParaRPr>
          </a:p>
          <a:p>
            <a:pPr marL="914400" lvl="3" indent="-457200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ct val="120000"/>
              <a:buChar char="•"/>
            </a:pPr>
            <a:r>
              <a:rPr lang="en-US" sz="12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Unexpected</a:t>
            </a:r>
            <a:endParaRPr sz="1200" dirty="0">
              <a:latin typeface="Daytona" panose="020B0604030500040204" pitchFamily="34" charset="0"/>
            </a:endParaRPr>
          </a:p>
        </p:txBody>
      </p:sp>
      <p:sp>
        <p:nvSpPr>
          <p:cNvPr id="132" name="Google Shape;132;p5"/>
          <p:cNvSpPr/>
          <p:nvPr/>
        </p:nvSpPr>
        <p:spPr>
          <a:xfrm>
            <a:off x="8080791" y="1327365"/>
            <a:ext cx="610857" cy="610857"/>
          </a:xfrm>
          <a:prstGeom prst="ellipse">
            <a:avLst/>
          </a:prstGeom>
          <a:noFill/>
          <a:ln w="1270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5"/>
          <p:cNvSpPr/>
          <p:nvPr/>
        </p:nvSpPr>
        <p:spPr>
          <a:xfrm>
            <a:off x="6619536" y="0"/>
            <a:ext cx="2093996" cy="1402773"/>
          </a:xfrm>
          <a:custGeom>
            <a:avLst/>
            <a:gdLst/>
            <a:ahLst/>
            <a:cxnLst/>
            <a:rect l="l" t="t" r="r" b="b"/>
            <a:pathLst>
              <a:path w="2315251" h="1550992" extrusionOk="0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5" descr="A picture containing 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16532" r="1" b="26677"/>
          <a:stretch/>
        </p:blipFill>
        <p:spPr>
          <a:xfrm>
            <a:off x="9342607" y="959080"/>
            <a:ext cx="2533422" cy="2283762"/>
          </a:xfrm>
          <a:custGeom>
            <a:avLst/>
            <a:gdLst/>
            <a:ahLst/>
            <a:cxnLst/>
            <a:rect l="l" t="t" r="r" b="b"/>
            <a:pathLst>
              <a:path w="1999274" h="2247255" extrusionOk="0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35" name="Google Shape;135;p5" descr="A picture containing water, sky, outdoor, natur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t="12413" r="-2" b="-2"/>
          <a:stretch/>
        </p:blipFill>
        <p:spPr>
          <a:xfrm>
            <a:off x="9342607" y="3615159"/>
            <a:ext cx="2533422" cy="2218954"/>
          </a:xfrm>
          <a:custGeom>
            <a:avLst/>
            <a:gdLst/>
            <a:ahLst/>
            <a:cxnLst/>
            <a:rect l="l" t="t" r="r" b="b"/>
            <a:pathLst>
              <a:path w="1999274" h="2247255" extrusionOk="0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36" name="Google Shape;136;p5" descr="A picture containing text, night sky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9296" r="24703" b="6"/>
          <a:stretch/>
        </p:blipFill>
        <p:spPr>
          <a:xfrm>
            <a:off x="6496262" y="2287128"/>
            <a:ext cx="2533423" cy="2283743"/>
          </a:xfrm>
          <a:custGeom>
            <a:avLst/>
            <a:gdLst/>
            <a:ahLst/>
            <a:cxnLst/>
            <a:rect l="l" t="t" r="r" b="b"/>
            <a:pathLst>
              <a:path w="3064284" h="3064284" extrusionOk="0">
                <a:moveTo>
                  <a:pt x="166483" y="0"/>
                </a:moveTo>
                <a:lnTo>
                  <a:pt x="2897801" y="0"/>
                </a:lnTo>
                <a:cubicBezTo>
                  <a:pt x="2989747" y="0"/>
                  <a:pt x="3064284" y="74537"/>
                  <a:pt x="3064284" y="166483"/>
                </a:cubicBezTo>
                <a:lnTo>
                  <a:pt x="3064284" y="2897801"/>
                </a:lnTo>
                <a:cubicBezTo>
                  <a:pt x="3064284" y="2989747"/>
                  <a:pt x="2989747" y="3064284"/>
                  <a:pt x="2897801" y="3064284"/>
                </a:cubicBezTo>
                <a:lnTo>
                  <a:pt x="166483" y="3064284"/>
                </a:lnTo>
                <a:cubicBezTo>
                  <a:pt x="74537" y="3064284"/>
                  <a:pt x="0" y="2989747"/>
                  <a:pt x="0" y="2897801"/>
                </a:cubicBezTo>
                <a:lnTo>
                  <a:pt x="0" y="166483"/>
                </a:lnTo>
                <a:cubicBezTo>
                  <a:pt x="0" y="74537"/>
                  <a:pt x="74537" y="0"/>
                  <a:pt x="166483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37" name="Google Shape;137;p5"/>
          <p:cNvSpPr/>
          <p:nvPr/>
        </p:nvSpPr>
        <p:spPr>
          <a:xfrm>
            <a:off x="5476147" y="5530635"/>
            <a:ext cx="3939038" cy="3939038"/>
          </a:xfrm>
          <a:prstGeom prst="arc">
            <a:avLst>
              <a:gd name="adj1" fmla="val 16200000"/>
              <a:gd name="adj2" fmla="val 20354996"/>
            </a:avLst>
          </a:prstGeom>
          <a:noFill/>
          <a:ln w="127000" cap="rnd" cmpd="sng">
            <a:solidFill>
              <a:schemeClr val="accent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5"/>
          <p:cNvSpPr/>
          <p:nvPr/>
        </p:nvSpPr>
        <p:spPr>
          <a:xfrm>
            <a:off x="6619536" y="6066084"/>
            <a:ext cx="1913062" cy="791916"/>
          </a:xfrm>
          <a:custGeom>
            <a:avLst/>
            <a:gdLst/>
            <a:ahLst/>
            <a:cxnLst/>
            <a:rect l="l" t="t" r="r" b="b"/>
            <a:pathLst>
              <a:path w="1991064" h="824205" extrusionOk="0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5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Motivation</a:t>
            </a:r>
            <a:br>
              <a:rPr lang="en-US">
                <a:latin typeface="Arial"/>
                <a:ea typeface="Arial"/>
                <a:cs typeface="Arial"/>
                <a:sym typeface="Arial"/>
              </a:rPr>
            </a:br>
            <a:r>
              <a:rPr lang="en-US">
                <a:latin typeface="Arial"/>
                <a:ea typeface="Arial"/>
                <a:cs typeface="Arial"/>
                <a:sym typeface="Arial"/>
              </a:rPr>
              <a:t>Why Handle Data Shift?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41234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20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We train a model to predict “Jobless Claims” in the US</a:t>
            </a:r>
            <a:endParaRPr/>
          </a:p>
          <a:p>
            <a:pPr marL="457200" lvl="0" indent="-2857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920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In practice, the model correctly predicts 200k claims for the fourth week of March 2020</a:t>
            </a:r>
            <a:endParaRPr/>
          </a:p>
          <a:p>
            <a:pPr marL="457200" lvl="0" indent="-2857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920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COVID 19 hits and unemployment claims skyrocket</a:t>
            </a:r>
            <a:endParaRPr/>
          </a:p>
          <a:p>
            <a:pPr marL="457200" lvl="0" indent="-2857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920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The model now predicts 800k claims, is it reliable? (In reality, it is over 6 millions…)</a:t>
            </a:r>
            <a:endParaRPr/>
          </a:p>
          <a:p>
            <a:pPr marL="457200" lvl="0" indent="-16383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920"/>
              <a:buNone/>
            </a:pP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lvl="0" indent="-2857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920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After pandemic, the model parameters (e.g., layoffs, closures, mobility, data, etc.) all have dramatically changed </a:t>
            </a:r>
            <a:endParaRPr/>
          </a:p>
          <a:p>
            <a:pPr marL="457200" lvl="0" indent="-285750" algn="l" rtl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SzPts val="1920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The model trained on historical jobless claims data may underestimate the effect of the pandemic?</a:t>
            </a:r>
            <a:endParaRPr/>
          </a:p>
        </p:txBody>
      </p:sp>
      <p:pic>
        <p:nvPicPr>
          <p:cNvPr id="146" name="Google Shape;146;p30"/>
          <p:cNvPicPr preferRelativeResize="0"/>
          <p:nvPr/>
        </p:nvPicPr>
        <p:blipFill rotWithShape="1">
          <a:blip r:embed="rId3">
            <a:alphaModFix/>
          </a:blip>
          <a:srcRect t="17142" r="26922"/>
          <a:stretch/>
        </p:blipFill>
        <p:spPr>
          <a:xfrm>
            <a:off x="8583851" y="0"/>
            <a:ext cx="3608149" cy="31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0" descr="Chart, bar 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20084" y="3676651"/>
            <a:ext cx="3870462" cy="217566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6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9" name="Rectangle 97">
            <a:extLst>
              <a:ext uri="{FF2B5EF4-FFF2-40B4-BE49-F238E27FC236}">
                <a16:creationId xmlns:a16="http://schemas.microsoft.com/office/drawing/2014/main" id="{30A72ABA-326F-47DB-8433-609F1F974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Google Shape;153;p31"/>
          <p:cNvSpPr txBox="1">
            <a:spLocks noGrp="1"/>
          </p:cNvSpPr>
          <p:nvPr>
            <p:ph type="title"/>
          </p:nvPr>
        </p:nvSpPr>
        <p:spPr>
          <a:xfrm>
            <a:off x="4859628" y="278595"/>
            <a:ext cx="6494172" cy="1271611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 dirty="0">
                <a:latin typeface="Arial"/>
                <a:ea typeface="Arial"/>
                <a:cs typeface="Arial"/>
                <a:sym typeface="Arial"/>
              </a:rPr>
              <a:t>Motivation</a:t>
            </a:r>
            <a:br>
              <a:rPr lang="en-US" sz="4000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4000" dirty="0">
                <a:latin typeface="Arial"/>
                <a:ea typeface="Arial"/>
                <a:cs typeface="Arial"/>
                <a:sym typeface="Arial"/>
              </a:rPr>
              <a:t>Why Handle Data Shift?</a:t>
            </a:r>
          </a:p>
        </p:txBody>
      </p:sp>
      <p:pic>
        <p:nvPicPr>
          <p:cNvPr id="156" name="Google Shape;156;p31"/>
          <p:cNvPicPr preferRelativeResize="0"/>
          <p:nvPr/>
        </p:nvPicPr>
        <p:blipFill rotWithShape="1">
          <a:blip r:embed="rId3"/>
          <a:srcRect l="11352" r="-2" b="-2"/>
          <a:stretch/>
        </p:blipFill>
        <p:spPr>
          <a:xfrm>
            <a:off x="5315" y="10"/>
            <a:ext cx="4181791" cy="278320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7" name="Google Shape;157;p31"/>
          <p:cNvPicPr preferRelativeResize="0"/>
          <p:nvPr/>
        </p:nvPicPr>
        <p:blipFill rotWithShape="1">
          <a:blip r:embed="rId4"/>
          <a:srcRect l="7954" r="6333" b="-1"/>
          <a:stretch/>
        </p:blipFill>
        <p:spPr>
          <a:xfrm>
            <a:off x="5319" y="2954935"/>
            <a:ext cx="4181790" cy="3903064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54" name="Google Shape;154;p31"/>
          <p:cNvSpPr txBox="1">
            <a:spLocks noGrp="1"/>
          </p:cNvSpPr>
          <p:nvPr>
            <p:ph type="body" idx="1"/>
          </p:nvPr>
        </p:nvSpPr>
        <p:spPr>
          <a:xfrm>
            <a:off x="4859628" y="1828800"/>
            <a:ext cx="6494172" cy="4352543"/>
          </a:xfrm>
          <a:prstGeom prst="rect">
            <a:avLst/>
          </a:prstGeom>
        </p:spPr>
        <p:txBody>
          <a:bodyPr spcFirstLastPara="1" lIns="91425" tIns="45700" rIns="91425" bIns="45700" anchorCtr="0">
            <a:noAutofit/>
          </a:bodyPr>
          <a:lstStyle/>
          <a:p>
            <a:pPr marL="457200" lvl="0" indent="-322580" rtl="0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1600" b="1" dirty="0">
                <a:latin typeface="Daytona" panose="020F0502020204030204" pitchFamily="34" charset="0"/>
                <a:ea typeface="Arial"/>
                <a:cs typeface="Arial"/>
                <a:sym typeface="Arial"/>
              </a:rPr>
              <a:t>Pre-COVID:</a:t>
            </a:r>
          </a:p>
          <a:p>
            <a:pPr marL="914400" lvl="1" indent="-322580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1600" dirty="0">
                <a:latin typeface="Daytona" panose="020F0502020204030204" pitchFamily="34" charset="0"/>
                <a:ea typeface="Arial"/>
                <a:cs typeface="Arial"/>
                <a:sym typeface="Arial"/>
              </a:rPr>
              <a:t>Trained a model to predict bankruptcy of an entity</a:t>
            </a:r>
          </a:p>
          <a:p>
            <a:pPr marL="914400" lvl="1" indent="-322580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1600" dirty="0">
                <a:latin typeface="Daytona" panose="020F0502020204030204" pitchFamily="34" charset="0"/>
                <a:ea typeface="Arial"/>
                <a:cs typeface="Arial"/>
                <a:sym typeface="Arial"/>
              </a:rPr>
              <a:t>Data:</a:t>
            </a:r>
          </a:p>
          <a:p>
            <a:pPr marL="1371600" lvl="2" indent="-322580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1600" dirty="0">
                <a:latin typeface="Daytona" panose="020F0502020204030204" pitchFamily="34" charset="0"/>
                <a:ea typeface="Arial"/>
                <a:cs typeface="Arial"/>
                <a:sym typeface="Arial"/>
              </a:rPr>
              <a:t>70% Non-bankrupted, </a:t>
            </a:r>
          </a:p>
          <a:p>
            <a:pPr marL="1371600" lvl="2" indent="-322580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1600" dirty="0">
                <a:latin typeface="Daytona" panose="020F0502020204030204" pitchFamily="34" charset="0"/>
                <a:ea typeface="Arial"/>
                <a:cs typeface="Arial"/>
                <a:sym typeface="Arial"/>
              </a:rPr>
              <a:t>20% Likely to Bankrupt, </a:t>
            </a:r>
          </a:p>
          <a:p>
            <a:pPr marL="1371600" lvl="2" indent="-322580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1600" dirty="0">
                <a:latin typeface="Daytona" panose="020F0502020204030204" pitchFamily="34" charset="0"/>
                <a:ea typeface="Arial"/>
                <a:cs typeface="Arial"/>
                <a:sym typeface="Arial"/>
              </a:rPr>
              <a:t>10% Will Bankrupt</a:t>
            </a:r>
          </a:p>
          <a:p>
            <a:pPr marL="914400" lvl="1" indent="-322580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1600" dirty="0">
                <a:latin typeface="Daytona" panose="020F0502020204030204" pitchFamily="34" charset="0"/>
                <a:ea typeface="Arial"/>
                <a:cs typeface="Arial"/>
                <a:sym typeface="Arial"/>
              </a:rPr>
              <a:t>The model had an accuracy of 80% </a:t>
            </a:r>
            <a:br>
              <a:rPr lang="en-US" sz="1600" dirty="0">
                <a:latin typeface="Daytona" panose="020F0502020204030204" pitchFamily="34" charset="0"/>
                <a:ea typeface="Arial"/>
                <a:cs typeface="Arial"/>
                <a:sym typeface="Arial"/>
              </a:rPr>
            </a:br>
            <a:r>
              <a:rPr lang="en-US" sz="1600" dirty="0">
                <a:latin typeface="Daytona" panose="020F0502020204030204" pitchFamily="34" charset="0"/>
                <a:ea typeface="Arial"/>
                <a:cs typeface="Arial"/>
                <a:sym typeface="Arial"/>
              </a:rPr>
              <a:t>(vs. 33% for a random classifier)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en-US" sz="1600" dirty="0">
              <a:latin typeface="Daytona" panose="020F0502020204030204" pitchFamily="34" charset="0"/>
              <a:ea typeface="Arial"/>
              <a:cs typeface="Arial"/>
              <a:sym typeface="Arial"/>
            </a:endParaRPr>
          </a:p>
          <a:p>
            <a:pPr marL="457200" lvl="0" indent="-322580" rtl="0">
              <a:spcBef>
                <a:spcPts val="600"/>
              </a:spcBef>
              <a:spcAft>
                <a:spcPts val="0"/>
              </a:spcAft>
              <a:buSzPct val="100000"/>
              <a:buChar char="•"/>
            </a:pPr>
            <a:r>
              <a:rPr lang="en-US" sz="1600" b="1" dirty="0">
                <a:latin typeface="Daytona" panose="020F0502020204030204" pitchFamily="34" charset="0"/>
                <a:ea typeface="Arial"/>
                <a:cs typeface="Arial"/>
                <a:sym typeface="Arial"/>
              </a:rPr>
              <a:t>Post-COVID:</a:t>
            </a:r>
          </a:p>
          <a:p>
            <a:pPr marL="914400" lvl="1" indent="-322580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1600" dirty="0">
                <a:latin typeface="Daytona" panose="020F0502020204030204" pitchFamily="34" charset="0"/>
                <a:ea typeface="Arial"/>
                <a:cs typeface="Arial"/>
                <a:sym typeface="Arial"/>
              </a:rPr>
              <a:t>After COVID, we observed:</a:t>
            </a:r>
          </a:p>
          <a:p>
            <a:pPr marL="1371600" lvl="2" indent="-322580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1600" dirty="0">
                <a:latin typeface="Daytona" panose="020F0502020204030204" pitchFamily="34" charset="0"/>
                <a:ea typeface="Arial"/>
                <a:cs typeface="Arial"/>
                <a:sym typeface="Arial"/>
              </a:rPr>
              <a:t>40% Non-bankrupted, </a:t>
            </a:r>
          </a:p>
          <a:p>
            <a:pPr marL="1371600" lvl="2" indent="-322580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1600" dirty="0">
                <a:latin typeface="Daytona" panose="020F0502020204030204" pitchFamily="34" charset="0"/>
                <a:ea typeface="Arial"/>
                <a:cs typeface="Arial"/>
                <a:sym typeface="Arial"/>
              </a:rPr>
              <a:t>60% bankrupted</a:t>
            </a:r>
          </a:p>
          <a:p>
            <a:pPr marL="1371600" lvl="2" indent="-322580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1600" dirty="0">
                <a:latin typeface="Daytona" panose="020F0502020204030204" pitchFamily="34" charset="0"/>
                <a:ea typeface="Arial"/>
                <a:cs typeface="Arial"/>
                <a:sym typeface="Arial"/>
              </a:rPr>
              <a:t>Class distribution changed</a:t>
            </a:r>
          </a:p>
          <a:p>
            <a:pPr marL="1371600" lvl="2" indent="-322580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1600" dirty="0">
                <a:latin typeface="Daytona" panose="020F0502020204030204" pitchFamily="34" charset="0"/>
                <a:ea typeface="Arial"/>
                <a:cs typeface="Arial"/>
                <a:sym typeface="Arial"/>
              </a:rPr>
              <a:t>The number of classes reduced</a:t>
            </a:r>
          </a:p>
          <a:p>
            <a:pPr marL="914400" lvl="1" indent="-322580" rtl="0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1600" dirty="0">
                <a:latin typeface="Daytona" panose="020F0502020204030204" pitchFamily="34" charset="0"/>
                <a:ea typeface="Arial"/>
                <a:cs typeface="Arial"/>
                <a:sym typeface="Arial"/>
              </a:rPr>
              <a:t>The model accuracy worsens although the problem is easier </a:t>
            </a:r>
            <a:br>
              <a:rPr lang="en-US" sz="1600" dirty="0">
                <a:latin typeface="Daytona" panose="020F0502020204030204" pitchFamily="34" charset="0"/>
                <a:ea typeface="Arial"/>
                <a:cs typeface="Arial"/>
                <a:sym typeface="Arial"/>
              </a:rPr>
            </a:br>
            <a:r>
              <a:rPr lang="en-US" sz="1600" dirty="0">
                <a:latin typeface="Daytona" panose="020F0502020204030204" pitchFamily="34" charset="0"/>
                <a:ea typeface="Arial"/>
                <a:cs typeface="Arial"/>
                <a:sym typeface="Arial"/>
              </a:rPr>
              <a:t>(a random classifier is now 60% accurate)</a:t>
            </a:r>
          </a:p>
        </p:txBody>
      </p:sp>
      <p:sp>
        <p:nvSpPr>
          <p:cNvPr id="155" name="Google Shape;155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SzPts val="1200"/>
              <a:buNone/>
            </a:pPr>
            <a:fld id="{00000000-1234-1234-1234-123412341234}" type="slidenum">
              <a:rPr lang="en-US" smtClean="0">
                <a:latin typeface="Arial"/>
                <a:ea typeface="Arial"/>
                <a:cs typeface="Arial"/>
                <a:sym typeface="Arial"/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SzPts val="1200"/>
                <a:buNone/>
              </a:pPr>
              <a:t>7</a:t>
            </a:fld>
            <a:endParaRPr lang="en-US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Motivation – Cont.</a:t>
            </a:r>
            <a:br>
              <a:rPr lang="en-US">
                <a:latin typeface="Arial"/>
                <a:ea typeface="Arial"/>
                <a:cs typeface="Arial"/>
                <a:sym typeface="Arial"/>
              </a:rPr>
            </a:br>
            <a:r>
              <a:rPr lang="en-US">
                <a:latin typeface="Arial"/>
                <a:ea typeface="Arial"/>
                <a:cs typeface="Arial"/>
                <a:sym typeface="Arial"/>
              </a:rPr>
              <a:t>Why Handle Data Shift?</a:t>
            </a:r>
            <a:endParaRPr/>
          </a:p>
        </p:txBody>
      </p:sp>
      <p:sp>
        <p:nvSpPr>
          <p:cNvPr id="163" name="Google Shape;163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2000" b="1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Consequences of not handling data shift could be loss of:</a:t>
            </a:r>
            <a:endParaRPr sz="2000" b="1" dirty="0">
              <a:latin typeface="Daytona" panose="020B0604030500040204" pitchFamily="34" charset="0"/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endParaRPr lang="en-US" sz="20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Lives</a:t>
            </a:r>
            <a:endParaRPr sz="2000" dirty="0">
              <a:latin typeface="Daytona" panose="020B0604030500040204" pitchFamily="34" charset="0"/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Clients</a:t>
            </a:r>
            <a:endParaRPr sz="2000" dirty="0">
              <a:latin typeface="Daytona" panose="020B0604030500040204" pitchFamily="34" charset="0"/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Resources</a:t>
            </a:r>
            <a:endParaRPr sz="2000" dirty="0">
              <a:latin typeface="Daytona" panose="020B0604030500040204" pitchFamily="34" charset="0"/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Funds</a:t>
            </a:r>
            <a:endParaRPr sz="2000" dirty="0">
              <a:latin typeface="Daytona" panose="020B0604030500040204" pitchFamily="34" charset="0"/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Time</a:t>
            </a:r>
            <a:endParaRPr sz="2000" dirty="0">
              <a:latin typeface="Daytona" panose="020B0604030500040204" pitchFamily="34" charset="0"/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Trust</a:t>
            </a:r>
            <a:endParaRPr sz="20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0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Reputation</a:t>
            </a:r>
            <a:endParaRPr sz="20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8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08329" y="1911300"/>
            <a:ext cx="2545471" cy="92499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70" name="Google Shape;170;p33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94168" y="5272813"/>
            <a:ext cx="3162789" cy="610106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171" name="Google Shape;171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Motivation – Cont.</a:t>
            </a:r>
            <a:br>
              <a:rPr lang="en-US">
                <a:latin typeface="Arial"/>
                <a:ea typeface="Arial"/>
                <a:cs typeface="Arial"/>
                <a:sym typeface="Arial"/>
              </a:rPr>
            </a:br>
            <a:r>
              <a:rPr lang="en-US">
                <a:latin typeface="Arial"/>
                <a:ea typeface="Arial"/>
                <a:cs typeface="Arial"/>
                <a:sym typeface="Arial"/>
              </a:rPr>
              <a:t>Why Handle Data Shift?</a:t>
            </a:r>
            <a:endParaRPr/>
          </a:p>
        </p:txBody>
      </p:sp>
      <p:sp>
        <p:nvSpPr>
          <p:cNvPr id="172" name="Google Shape;172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Consequences of not handling data shift in the finance world: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 sz="1600" b="1">
                <a:latin typeface="Arial"/>
                <a:ea typeface="Arial"/>
                <a:cs typeface="Arial"/>
                <a:sym typeface="Arial"/>
              </a:rPr>
              <a:t>Financial crimes:</a:t>
            </a:r>
            <a:endParaRPr/>
          </a:p>
          <a:p>
            <a:pPr marL="137160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Terrorist financing</a:t>
            </a:r>
            <a:endParaRPr/>
          </a:p>
          <a:p>
            <a:pPr marL="137160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Money laundering</a:t>
            </a:r>
            <a:endParaRPr/>
          </a:p>
          <a:p>
            <a:pPr marL="137160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Fraudulent transactions</a:t>
            </a:r>
            <a:endParaRPr/>
          </a:p>
          <a:p>
            <a:pPr marL="137160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Scamming</a:t>
            </a:r>
            <a:endParaRPr/>
          </a:p>
          <a:p>
            <a:pPr marL="137160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Slavery and human trafficking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 sz="1600" b="1">
                <a:latin typeface="Arial"/>
                <a:ea typeface="Arial"/>
                <a:cs typeface="Arial"/>
                <a:sym typeface="Arial"/>
              </a:rPr>
              <a:t>Client focused:</a:t>
            </a:r>
            <a:endParaRPr/>
          </a:p>
          <a:p>
            <a:pPr marL="137160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Inadequate financial plans</a:t>
            </a:r>
            <a:endParaRPr/>
          </a:p>
          <a:p>
            <a:pPr marL="137160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Poor product recommendation</a:t>
            </a:r>
            <a:endParaRPr/>
          </a:p>
          <a:p>
            <a:pPr marL="137160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Mortgage delinquency</a:t>
            </a:r>
            <a:endParaRPr/>
          </a:p>
          <a:p>
            <a:pPr marL="137160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Credit and loan defaults </a:t>
            </a:r>
            <a:endParaRPr/>
          </a:p>
          <a:p>
            <a:pPr marL="137160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Attrition &amp; losing clients</a:t>
            </a:r>
            <a:endParaRPr/>
          </a:p>
          <a:p>
            <a:pPr marL="137160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etc.</a:t>
            </a:r>
            <a:endParaRPr/>
          </a:p>
        </p:txBody>
      </p:sp>
      <p:pic>
        <p:nvPicPr>
          <p:cNvPr id="173" name="Google Shape;173;p33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621141" y="2666186"/>
            <a:ext cx="4926387" cy="957056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74" name="Google Shape;174;p33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199935" y="3462603"/>
            <a:ext cx="3752210" cy="122543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75" name="Google Shape;175;p33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994565" y="4417030"/>
            <a:ext cx="3281825" cy="100704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176" name="Google Shape;176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9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1268</Words>
  <Application>Microsoft Macintosh PowerPoint</Application>
  <PresentationFormat>Widescreen</PresentationFormat>
  <Paragraphs>231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Daytona</vt:lpstr>
      <vt:lpstr>Office Theme</vt:lpstr>
      <vt:lpstr>Introduction to Data Shift &amp; Concept Drift</vt:lpstr>
      <vt:lpstr>Outline</vt:lpstr>
      <vt:lpstr>Introduction</vt:lpstr>
      <vt:lpstr>Definition What is Data Shift?</vt:lpstr>
      <vt:lpstr>Why Data Shift  Happens?</vt:lpstr>
      <vt:lpstr>Motivation Why Handle Data Shift?</vt:lpstr>
      <vt:lpstr>Motivation Why Handle Data Shift?</vt:lpstr>
      <vt:lpstr>Motivation – Cont. Why Handle Data Shift?</vt:lpstr>
      <vt:lpstr>Motivation – Cont. Why Handle Data Shift?</vt:lpstr>
      <vt:lpstr>How to approach data shift?</vt:lpstr>
      <vt:lpstr>Data Shift</vt:lpstr>
      <vt:lpstr>Data Shift</vt:lpstr>
      <vt:lpstr>Data Shift Covariate Shift</vt:lpstr>
      <vt:lpstr>Data Shift Label Shift</vt:lpstr>
      <vt:lpstr>Data Shift Concept Shift</vt:lpstr>
      <vt:lpstr>Evaluation Measures</vt:lpstr>
      <vt:lpstr>Evaluation Measures</vt:lpstr>
      <vt:lpstr>Data Shift Detection</vt:lpstr>
      <vt:lpstr>Covariate Shift - Domain Classifiers</vt:lpstr>
      <vt:lpstr>Domain Classifier – Cont.</vt:lpstr>
      <vt:lpstr>Domain Classifiers  Important considerations</vt:lpstr>
      <vt:lpstr>Label Shift - Black box shift detection</vt:lpstr>
      <vt:lpstr>Multivariate Hypothesis Testing</vt:lpstr>
      <vt:lpstr>Data shift Correction</vt:lpstr>
      <vt:lpstr>Sample Re-weighting</vt:lpstr>
      <vt:lpstr>Sample Re-weighting Example</vt:lpstr>
      <vt:lpstr>Label Shift Correction</vt:lpstr>
      <vt:lpstr>Advanced Transfer Learning &amp; Active Learning</vt:lpstr>
      <vt:lpstr>Model Fine-tuning</vt:lpstr>
      <vt:lpstr>Transfer Learning</vt:lpstr>
      <vt:lpstr>Transfer Learning</vt:lpstr>
      <vt:lpstr>Active Learning types</vt:lpstr>
      <vt:lpstr>Active Learning Types</vt:lpstr>
      <vt:lpstr>Discussion</vt:lpstr>
      <vt:lpstr>Discussion</vt:lpstr>
      <vt:lpstr>Packages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Shift &amp; Concept Drift</dc:title>
  <dc:creator>Ali Pesaranghader</dc:creator>
  <cp:lastModifiedBy>Ali Pesaranghader</cp:lastModifiedBy>
  <cp:revision>18</cp:revision>
  <dcterms:created xsi:type="dcterms:W3CDTF">2021-03-13T20:57:05Z</dcterms:created>
  <dcterms:modified xsi:type="dcterms:W3CDTF">2021-03-13T21:21:55Z</dcterms:modified>
</cp:coreProperties>
</file>